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1" r:id="rId6"/>
    <p:sldId id="262" r:id="rId7"/>
    <p:sldId id="265" r:id="rId8"/>
    <p:sldId id="266" r:id="rId9"/>
    <p:sldId id="263" r:id="rId10"/>
    <p:sldId id="267" r:id="rId11"/>
    <p:sldId id="268" r:id="rId12"/>
    <p:sldId id="269" r:id="rId13"/>
  </p:sldIdLst>
  <p:sldSz cx="9144000" cy="6858000" type="screen4x3"/>
  <p:notesSz cx="6858000" cy="9144000"/>
  <p:embeddedFontLst>
    <p:embeddedFont>
      <p:font typeface="Monotype Corsiva" panose="03010101010201010101" pitchFamily="66" charset="0"/>
      <p:italic r:id="rId14"/>
    </p:embeddedFont>
    <p:embeddedFont>
      <p:font typeface="Harrington" panose="04040505050A02020702" pitchFamily="82" charset="0"/>
      <p:regular r:id="rId15"/>
    </p:embeddedFont>
    <p:embeddedFont>
      <p:font typeface="Castellar" panose="020A0402060406010301" pitchFamily="18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atura MT Script Capitals" panose="03020802060602070202" pitchFamily="66" charset="0"/>
      <p:regular r:id="rId21"/>
    </p:embeddedFont>
    <p:embeddedFont>
      <p:font typeface="Arial Rounded MT Bold" panose="020F0704030504030204" pitchFamily="34" charset="0"/>
      <p:regular r:id="rId22"/>
    </p:embeddedFont>
    <p:embeddedFont>
      <p:font typeface="Calibri Light" panose="020F0302020204030204" pitchFamily="34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-5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2724-5C53-453E-AE4D-9AA09ECC8A89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A7D9-DAFA-4618-9FF4-558903538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3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2724-5C53-453E-AE4D-9AA09ECC8A89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A7D9-DAFA-4618-9FF4-558903538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5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2724-5C53-453E-AE4D-9AA09ECC8A89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A7D9-DAFA-4618-9FF4-558903538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2724-5C53-453E-AE4D-9AA09ECC8A89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A7D9-DAFA-4618-9FF4-558903538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7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2724-5C53-453E-AE4D-9AA09ECC8A89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A7D9-DAFA-4618-9FF4-558903538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3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2724-5C53-453E-AE4D-9AA09ECC8A89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A7D9-DAFA-4618-9FF4-558903538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5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2724-5C53-453E-AE4D-9AA09ECC8A89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A7D9-DAFA-4618-9FF4-558903538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0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2724-5C53-453E-AE4D-9AA09ECC8A89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A7D9-DAFA-4618-9FF4-558903538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2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2724-5C53-453E-AE4D-9AA09ECC8A89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A7D9-DAFA-4618-9FF4-558903538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6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2724-5C53-453E-AE4D-9AA09ECC8A89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A7D9-DAFA-4618-9FF4-558903538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6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2724-5C53-453E-AE4D-9AA09ECC8A89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A7D9-DAFA-4618-9FF4-558903538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6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A2724-5C53-453E-AE4D-9AA09ECC8A89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FA7D9-DAFA-4618-9FF4-558903538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2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71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374" y="2895600"/>
            <a:ext cx="4942114" cy="2308324"/>
          </a:xfrm>
          <a:prstGeom prst="rect">
            <a:avLst/>
          </a:prstGeom>
          <a:noFill/>
          <a:ln w="3175"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have </a:t>
            </a:r>
            <a:r>
              <a:rPr lang="en-US" sz="3600" b="1" u="sng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written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you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. . that </a:t>
            </a:r>
            <a:r>
              <a:rPr lang="en-US" sz="3600" b="1" u="sng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may know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have eternal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 Jn 5:13).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5" y="-1"/>
            <a:ext cx="56823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Can we know we have received eternal life?</a:t>
            </a:r>
            <a:endParaRPr lang="en-US" sz="48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8966" y="1477326"/>
            <a:ext cx="1611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spc="3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Yes</a:t>
            </a:r>
            <a:r>
              <a:rPr lang="en-US" sz="4800" b="1" spc="3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!</a:t>
            </a:r>
            <a:endParaRPr lang="en-US" sz="4800" b="1" spc="300" dirty="0">
              <a:ln>
                <a:solidFill>
                  <a:srgbClr val="FFFF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795" y="0"/>
            <a:ext cx="3347205" cy="2167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117770" y="649461"/>
            <a:ext cx="2917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3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Acts 2:38</a:t>
            </a:r>
            <a:endParaRPr lang="en-US" sz="4000" b="1" spc="300" dirty="0">
              <a:ln>
                <a:solidFill>
                  <a:srgbClr val="FFFF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6795" y="649461"/>
            <a:ext cx="3243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3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Acts 22:16</a:t>
            </a:r>
            <a:endParaRPr lang="en-US" sz="4000" b="1" spc="300" dirty="0">
              <a:ln>
                <a:solidFill>
                  <a:srgbClr val="FFFF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1645" y="632353"/>
            <a:ext cx="3592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3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Mk 12:29-30</a:t>
            </a:r>
            <a:endParaRPr lang="en-US" sz="4000" b="1" spc="300" dirty="0">
              <a:ln>
                <a:solidFill>
                  <a:srgbClr val="FFFF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9390" y="629835"/>
            <a:ext cx="2498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3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Jn 4:24</a:t>
            </a:r>
            <a:endParaRPr lang="en-US" sz="4000" b="1" spc="300" dirty="0">
              <a:ln>
                <a:solidFill>
                  <a:srgbClr val="FFFF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79854" y="680802"/>
            <a:ext cx="3695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3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 Jn 2:15-17</a:t>
            </a:r>
            <a:endParaRPr lang="en-US" sz="4000" b="1" spc="300" dirty="0">
              <a:ln>
                <a:solidFill>
                  <a:srgbClr val="FFFF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2798" y="643637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3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 Jn 3:14</a:t>
            </a:r>
            <a:endParaRPr lang="en-US" sz="4000" b="1" spc="300" dirty="0">
              <a:ln>
                <a:solidFill>
                  <a:srgbClr val="FFFF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0" y="2322125"/>
            <a:ext cx="9144000" cy="4648199"/>
            <a:chOff x="0" y="2274723"/>
            <a:chExt cx="9144000" cy="464819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2274725"/>
              <a:ext cx="6629395" cy="458327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384" b="55474"/>
            <a:stretch/>
          </p:blipFill>
          <p:spPr>
            <a:xfrm rot="10800000" flipH="1">
              <a:off x="6629395" y="2274724"/>
              <a:ext cx="2514605" cy="4648198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008914" y="2274723"/>
              <a:ext cx="3135080" cy="3970318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But, if I KNOW I have eternal life now—isn’t that a form of Calvinism (Once Saved Always Saved)?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671457" y="2308323"/>
            <a:ext cx="3472543" cy="458587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  <a:cs typeface="Arial" panose="020B0604020202020204" pitchFamily="34" charset="0"/>
              </a:rPr>
              <a:t>ABSOLUTELY NOT!</a:t>
            </a:r>
          </a:p>
          <a:p>
            <a:pPr algn="ctr"/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30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Knowing you presently possess eternal life does not mean you will </a:t>
            </a:r>
            <a:r>
              <a:rPr lang="en-US" sz="305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PERMINTATLY</a:t>
            </a:r>
            <a:r>
              <a:rPr lang="en-US" sz="30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possess eternal life.</a:t>
            </a:r>
            <a:endParaRPr lang="en-US" sz="3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27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9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6 L 0.00296 0.340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00023 L 0.00365 0.433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8148E-6 L 0.00035 0.5342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0026 0.6291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3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-0.00173 0.7340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3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97971" y="152400"/>
            <a:ext cx="5442857" cy="4267200"/>
          </a:xfrm>
          <a:prstGeom prst="wedgeRoundRectCallout">
            <a:avLst>
              <a:gd name="adj1" fmla="val 49567"/>
              <a:gd name="adj2" fmla="val 21683"/>
              <a:gd name="adj3" fmla="val 16667"/>
            </a:avLst>
          </a:prstGeom>
          <a:solidFill>
            <a:srgbClr val="FFFFFF">
              <a:alpha val="8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“And this is the testimony; that </a:t>
            </a:r>
            <a:r>
              <a:rPr lang="en-US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has given us eternal life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this </a:t>
            </a:r>
            <a:r>
              <a:rPr lang="en-US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is in His Son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He who does not have the Son of God does not have life. These things </a:t>
            </a:r>
            <a:r>
              <a:rPr lang="en-US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have written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you who believe in the name of the Son of God, </a:t>
            </a:r>
            <a:r>
              <a:rPr lang="en-US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you may know you have eternal life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that you may </a:t>
            </a:r>
            <a:r>
              <a:rPr lang="en-US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 to believe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name of the Son of God.”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 John 5:11-13)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97971" y="152400"/>
            <a:ext cx="5442857" cy="4267200"/>
          </a:xfrm>
          <a:prstGeom prst="wedgeRoundRectCallout">
            <a:avLst>
              <a:gd name="adj1" fmla="val 49567"/>
              <a:gd name="adj2" fmla="val 21683"/>
              <a:gd name="adj3" fmla="val 16667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“And this is the testimony; that </a:t>
            </a:r>
            <a:r>
              <a:rPr lang="en-US" sz="2400" b="1" u="sng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has given us eternal life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this </a:t>
            </a:r>
            <a:r>
              <a:rPr lang="en-US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is in His Son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He who does not have the Son of God does not have life. These things </a:t>
            </a:r>
            <a:r>
              <a:rPr lang="en-US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have written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you who believe in the name of the Son of God, </a:t>
            </a:r>
            <a:r>
              <a:rPr lang="en-US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you may know you have eternal life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that you may </a:t>
            </a:r>
            <a:r>
              <a:rPr lang="en-US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 to believe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name of the Son of God.”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 John 5:11-13)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5878286" y="152400"/>
            <a:ext cx="2775857" cy="1817914"/>
          </a:xfrm>
          <a:prstGeom prst="wedgeRoundRectCallout">
            <a:avLst>
              <a:gd name="adj1" fmla="val -138088"/>
              <a:gd name="adj2" fmla="val -5763"/>
              <a:gd name="adj3" fmla="val 16667"/>
            </a:avLst>
          </a:prstGeom>
          <a:solidFill>
            <a:srgbClr val="FFFFFF">
              <a:alpha val="89804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“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wages of sin is death, </a:t>
            </a:r>
            <a:r>
              <a:rPr lang="en-US" sz="2000" b="1" u="sng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the gift of God is eternal life 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Christ Jesus our Lord” (Romans 6:23)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97971" y="152400"/>
            <a:ext cx="5442857" cy="4267200"/>
          </a:xfrm>
          <a:prstGeom prst="wedgeRoundRectCallout">
            <a:avLst>
              <a:gd name="adj1" fmla="val 49567"/>
              <a:gd name="adj2" fmla="val 21683"/>
              <a:gd name="adj3" fmla="val 16667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“And this is the testimony; that </a:t>
            </a:r>
            <a:r>
              <a:rPr lang="en-US" sz="2400" b="1" u="sng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has given us eternal life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this </a:t>
            </a:r>
            <a:r>
              <a:rPr lang="en-US" sz="2400" b="1" u="sng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is in His Son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He who does not have the Son of God does not have life. These things </a:t>
            </a:r>
            <a:r>
              <a:rPr lang="en-US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have written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you who believe in the name of the Son of God, </a:t>
            </a:r>
            <a:r>
              <a:rPr lang="en-US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you may know you have eternal life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that you may </a:t>
            </a:r>
            <a:r>
              <a:rPr lang="en-US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 to believe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name of the Son of God.”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 John 5:11-13)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5878286" y="1970314"/>
            <a:ext cx="2775857" cy="1817914"/>
          </a:xfrm>
          <a:prstGeom prst="wedgeRoundRectCallout">
            <a:avLst>
              <a:gd name="adj1" fmla="val -187892"/>
              <a:gd name="adj2" fmla="val -84206"/>
              <a:gd name="adj3" fmla="val 16667"/>
            </a:avLst>
          </a:prstGeom>
          <a:solidFill>
            <a:srgbClr val="FFFFFF">
              <a:alpha val="89804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“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sheep hear My 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voice . . . </a:t>
            </a:r>
            <a:r>
              <a:rPr lang="en-US" sz="2000" b="1" u="sng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000" b="1" u="sng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follow Me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And I give them </a:t>
            </a:r>
            <a:r>
              <a:rPr lang="en-US" sz="2000" b="1" u="sng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eternal </a:t>
            </a:r>
            <a:r>
              <a:rPr lang="en-US" sz="2000" b="1" u="sng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 . .”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(John 10:27)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97971" y="152400"/>
            <a:ext cx="5442857" cy="4267200"/>
          </a:xfrm>
          <a:prstGeom prst="wedgeRoundRectCallout">
            <a:avLst>
              <a:gd name="adj1" fmla="val 49567"/>
              <a:gd name="adj2" fmla="val 21683"/>
              <a:gd name="adj3" fmla="val 1666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Six Cities of Refuge</a:t>
            </a:r>
          </a:p>
          <a:p>
            <a:pPr algn="ctr"/>
            <a:endParaRPr lang="en-US" sz="5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algn="ctr"/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algn="ctr"/>
            <a:r>
              <a:rPr lang="en-US" sz="5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Numbers 35</a:t>
            </a:r>
            <a:endParaRPr lang="en-US" sz="54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97970" y="152400"/>
            <a:ext cx="5442857" cy="4267200"/>
            <a:chOff x="97971" y="152400"/>
            <a:chExt cx="5442857" cy="4267200"/>
          </a:xfrm>
        </p:grpSpPr>
        <p:sp>
          <p:nvSpPr>
            <p:cNvPr id="18" name="Rounded Rectangular Callout 17"/>
            <p:cNvSpPr/>
            <p:nvPr/>
          </p:nvSpPr>
          <p:spPr>
            <a:xfrm>
              <a:off x="97971" y="152400"/>
              <a:ext cx="5442857" cy="4267200"/>
            </a:xfrm>
            <a:prstGeom prst="wedgeRoundRectCallout">
              <a:avLst>
                <a:gd name="adj1" fmla="val 49567"/>
                <a:gd name="adj2" fmla="val 21683"/>
                <a:gd name="adj3" fmla="val 16667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97971" y="152400"/>
              <a:ext cx="5442857" cy="4267200"/>
            </a:xfrm>
            <a:prstGeom prst="roundRect">
              <a:avLst/>
            </a:prstGeom>
            <a:solidFill>
              <a:srgbClr val="FFFFFF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n>
                    <a:solidFill>
                      <a:srgbClr val="FF0000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“</a:t>
              </a:r>
              <a:r>
                <a:rPr lang="en-US" sz="3200" b="1" dirty="0" smtClean="0">
                  <a:ln>
                    <a:solidFill>
                      <a:srgbClr val="FF0000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 am the resurrection and the life. He who believes in Me, though he may die, he shall live”</a:t>
              </a:r>
            </a:p>
            <a:p>
              <a:pPr algn="ctr"/>
              <a:endParaRPr lang="en-US" sz="3200" b="1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3200" b="1" dirty="0" smtClean="0">
                  <a:ln>
                    <a:solidFill>
                      <a:srgbClr val="FF0000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(John 11:25)</a:t>
              </a:r>
              <a:endParaRPr lang="en-US" sz="2800" b="1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144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  <p:bldP spid="4" grpId="1" animBg="1"/>
      <p:bldP spid="10" grpId="0"/>
      <p:bldP spid="11" grpId="0" animBg="1"/>
      <p:bldP spid="11" grpId="1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91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7454" y="0"/>
            <a:ext cx="5109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John 5:6-13</a:t>
            </a:r>
            <a:endParaRPr lang="en-US" sz="5400" b="1" cap="none" spc="300" dirty="0">
              <a:ln w="95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29340"/>
            <a:ext cx="9144000" cy="597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50" b="1" i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25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50" b="1" dirty="0">
                <a:latin typeface="Arial" panose="020B0604020202020204" pitchFamily="34" charset="0"/>
                <a:cs typeface="Arial" panose="020B0604020202020204" pitchFamily="34" charset="0"/>
              </a:rPr>
              <a:t>This is He who came by water and blood—Jesus Christ; not only by water, but by water and blood. And it is the Spirit who bears witness, because the Spirit is truth. </a:t>
            </a:r>
            <a:r>
              <a:rPr lang="en-US" sz="2250" b="1" i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25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50" b="1" dirty="0">
                <a:latin typeface="Arial" panose="020B0604020202020204" pitchFamily="34" charset="0"/>
                <a:cs typeface="Arial" panose="020B0604020202020204" pitchFamily="34" charset="0"/>
              </a:rPr>
              <a:t>For there are three that bear witness in heaven: the Father, the Word, and the Holy Spirit; and these three are one. </a:t>
            </a:r>
            <a:r>
              <a:rPr lang="en-US" sz="2250" b="1" i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25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50" b="1" dirty="0">
                <a:latin typeface="Arial" panose="020B0604020202020204" pitchFamily="34" charset="0"/>
                <a:cs typeface="Arial" panose="020B0604020202020204" pitchFamily="34" charset="0"/>
              </a:rPr>
              <a:t>And there are three that bear witness on </a:t>
            </a:r>
            <a:r>
              <a:rPr lang="en-US" sz="2250" b="1" dirty="0" smtClean="0">
                <a:latin typeface="Arial" panose="020B0604020202020204" pitchFamily="34" charset="0"/>
                <a:cs typeface="Arial" panose="020B0604020202020204" pitchFamily="34" charset="0"/>
              </a:rPr>
              <a:t>earth: </a:t>
            </a:r>
            <a:r>
              <a:rPr lang="en-US" sz="2250" b="1" dirty="0">
                <a:latin typeface="Arial" panose="020B0604020202020204" pitchFamily="34" charset="0"/>
                <a:cs typeface="Arial" panose="020B0604020202020204" pitchFamily="34" charset="0"/>
              </a:rPr>
              <a:t>the Spirit, the water, and the blood; and these three agree as </a:t>
            </a:r>
            <a:r>
              <a:rPr lang="en-US" sz="225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one. </a:t>
            </a:r>
            <a:r>
              <a:rPr lang="en-US" sz="2250" b="1" i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25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50" b="1" dirty="0">
                <a:latin typeface="Arial" panose="020B0604020202020204" pitchFamily="34" charset="0"/>
                <a:cs typeface="Arial" panose="020B0604020202020204" pitchFamily="34" charset="0"/>
              </a:rPr>
              <a:t>If we receive the witness of men, the witness of God is greater; for this is the witness of God </a:t>
            </a:r>
            <a:r>
              <a:rPr lang="en-US" sz="225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which </a:t>
            </a:r>
            <a:r>
              <a:rPr lang="en-US" sz="2250" b="1" dirty="0">
                <a:latin typeface="Arial" panose="020B0604020202020204" pitchFamily="34" charset="0"/>
                <a:cs typeface="Arial" panose="020B0604020202020204" pitchFamily="34" charset="0"/>
              </a:rPr>
              <a:t>He has testified of His Son. </a:t>
            </a:r>
            <a:r>
              <a:rPr lang="en-US" sz="2250" b="1" i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25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50" b="1" dirty="0">
                <a:latin typeface="Arial" panose="020B0604020202020204" pitchFamily="34" charset="0"/>
                <a:cs typeface="Arial" panose="020B0604020202020204" pitchFamily="34" charset="0"/>
              </a:rPr>
              <a:t>He who believes in the Son of God has the witness in himself; he who does not believe God has made Him a liar, because he has not believed the testimony that God has given of His Son. </a:t>
            </a:r>
            <a:r>
              <a:rPr lang="en-US" sz="2250" b="1" i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225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50" b="1" dirty="0">
                <a:latin typeface="Arial" panose="020B0604020202020204" pitchFamily="34" charset="0"/>
                <a:cs typeface="Arial" panose="020B0604020202020204" pitchFamily="34" charset="0"/>
              </a:rPr>
              <a:t>And this is the testimony: that God has given us eternal life, and this life is in His Son. </a:t>
            </a:r>
            <a:r>
              <a:rPr lang="en-US" sz="2250" b="1" i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25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50" b="1" dirty="0">
                <a:latin typeface="Arial" panose="020B0604020202020204" pitchFamily="34" charset="0"/>
                <a:cs typeface="Arial" panose="020B0604020202020204" pitchFamily="34" charset="0"/>
              </a:rPr>
              <a:t>He who has the Son has life; he who does not have the Son of God does not have life. </a:t>
            </a:r>
            <a:r>
              <a:rPr lang="en-US" sz="2250" b="1" i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13 </a:t>
            </a:r>
            <a:r>
              <a:rPr lang="en-US" sz="2250" b="1" dirty="0">
                <a:latin typeface="Arial" panose="020B0604020202020204" pitchFamily="34" charset="0"/>
                <a:cs typeface="Arial" panose="020B0604020202020204" pitchFamily="34" charset="0"/>
              </a:rPr>
              <a:t>These things I have written to you who believe in the name of the Son of God, that you may know that you have eternal life</a:t>
            </a:r>
            <a:r>
              <a:rPr lang="en-US" sz="225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50" b="1" dirty="0">
                <a:latin typeface="Arial" panose="020B0604020202020204" pitchFamily="34" charset="0"/>
                <a:cs typeface="Arial" panose="020B0604020202020204" pitchFamily="34" charset="0"/>
              </a:rPr>
              <a:t>and that you may continue to believe in the name of the Son of God</a:t>
            </a:r>
            <a:r>
              <a:rPr lang="en-US" sz="225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91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05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43085" y="0"/>
            <a:ext cx="8420318" cy="923330"/>
          </a:xfrm>
          <a:prstGeom prst="rect">
            <a:avLst/>
          </a:prstGeom>
          <a:solidFill>
            <a:srgbClr val="FFFFFF">
              <a:alpha val="80000"/>
            </a:srgbClr>
          </a:solidFill>
          <a:effectLst>
            <a:softEdge rad="1270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sx="98000" sy="98000" algn="l" rotWithShape="0">
                    <a:schemeClr val="tx1"/>
                  </a:outerShdw>
                </a:effectLst>
                <a:latin typeface="Matura MT Script Capitals" panose="03020802060602070202" pitchFamily="66" charset="0"/>
              </a:rPr>
              <a:t>The Fountain of Youth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43085" y="0"/>
            <a:ext cx="8407814" cy="923330"/>
          </a:xfrm>
          <a:prstGeom prst="rect">
            <a:avLst/>
          </a:prstGeom>
          <a:solidFill>
            <a:srgbClr val="FFFFFF">
              <a:alpha val="80000"/>
            </a:srgbClr>
          </a:solidFill>
          <a:effectLst>
            <a:softEdge rad="1270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sx="108000" sy="108000" algn="l" rotWithShape="0">
                    <a:prstClr val="black"/>
                  </a:outerShdw>
                </a:effectLst>
                <a:latin typeface="Matura MT Script Capitals" panose="03020802060602070202" pitchFamily="66" charset="0"/>
              </a:rPr>
              <a:t>No</a:t>
            </a:r>
            <a:r>
              <a:rPr lang="en-US" sz="5400" b="1" cap="none" spc="3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sx="98000" sy="98000" algn="l" rotWithShape="0">
                    <a:schemeClr val="tx1"/>
                  </a:outerShdw>
                </a:effectLst>
                <a:latin typeface="Matura MT Script Capitals" panose="03020802060602070202" pitchFamily="66" charset="0"/>
              </a:rPr>
              <a:t> </a:t>
            </a:r>
            <a:r>
              <a:rPr lang="en-US" sz="5400" b="1" cap="none" spc="3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sx="95000" sy="95000" algn="l" rotWithShape="0">
                    <a:schemeClr val="tx1"/>
                  </a:outerShdw>
                </a:effectLst>
                <a:latin typeface="Matura MT Script Capitals" panose="03020802060602070202" pitchFamily="66" charset="0"/>
              </a:rPr>
              <a:t>Fountain</a:t>
            </a:r>
            <a:r>
              <a:rPr lang="en-US" sz="5400" b="1" cap="none" spc="3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sx="98000" sy="98000" algn="l" rotWithShape="0">
                    <a:schemeClr val="tx1"/>
                  </a:outerShdw>
                </a:effectLst>
                <a:latin typeface="Matura MT Script Capitals" panose="03020802060602070202" pitchFamily="66" charset="0"/>
              </a:rPr>
              <a:t> of Youth</a:t>
            </a:r>
            <a:endParaRPr lang="en-US" sz="5400" b="1" cap="none" spc="300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sx="98000" sy="98000" algn="l" rotWithShape="0">
                  <a:schemeClr val="tx1"/>
                </a:outerShdw>
              </a:effectLst>
              <a:latin typeface="Matura MT Script Capitals" panose="03020802060602070202" pitchFamily="66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92" y="863128"/>
            <a:ext cx="6172200" cy="513174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460892" y="5994872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can eat a balanced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diet three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a day,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trans-fats, red meat and fried foods . .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6"/>
          <a:stretch/>
        </p:blipFill>
        <p:spPr>
          <a:xfrm>
            <a:off x="1460891" y="863128"/>
            <a:ext cx="6159109" cy="513174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432580" y="596274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 daily, belong to health clubs, take vitamins, drink plenty of water . . 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0"/>
          <a:stretch/>
        </p:blipFill>
        <p:spPr>
          <a:xfrm>
            <a:off x="1460889" y="863128"/>
            <a:ext cx="6169997" cy="514708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432585" y="6019132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eight hours sleep each night and rest throughout the day . . .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" r="18596"/>
          <a:stretch/>
        </p:blipFill>
        <p:spPr>
          <a:xfrm>
            <a:off x="1447799" y="830995"/>
            <a:ext cx="6193971" cy="5197693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442175" y="6010208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yearly checkups, health screenings, and take all prescribed medications . . .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82" y="844910"/>
            <a:ext cx="6198307" cy="5142089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469576" y="600724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Spend thousands yearly on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Facial Oils, Skin Creams, Face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Lifts &amp; Tummy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Tucks . . 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6" t="5610" r="13547" b="4078"/>
          <a:stretch/>
        </p:blipFill>
        <p:spPr>
          <a:xfrm>
            <a:off x="1432580" y="850760"/>
            <a:ext cx="6220077" cy="5177928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459613" y="6026574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“. . .it is appointed  for men to die. .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 9:27)</a:t>
            </a:r>
          </a:p>
        </p:txBody>
      </p:sp>
    </p:spTree>
    <p:extLst>
      <p:ext uri="{BB962C8B-B14F-4D97-AF65-F5344CB8AC3E}">
        <p14:creationId xmlns:p14="http://schemas.microsoft.com/office/powerpoint/2010/main" val="52383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0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6" grpId="0" animBg="1"/>
      <p:bldP spid="33" grpId="0" animBg="1"/>
      <p:bldP spid="28" grpId="0"/>
      <p:bldP spid="28" grpId="1"/>
      <p:bldP spid="38" grpId="0"/>
      <p:bldP spid="38" grpId="1"/>
      <p:bldP spid="40" grpId="0"/>
      <p:bldP spid="40" grpId="1"/>
      <p:bldP spid="44" grpId="0"/>
      <p:bldP spid="44" grpId="1"/>
      <p:bldP spid="45" grpId="0"/>
      <p:bldP spid="45" grpId="1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702527"/>
            <a:ext cx="4572000" cy="2862322"/>
          </a:xfrm>
          <a:prstGeom prst="rect">
            <a:avLst/>
          </a:prstGeom>
          <a:solidFill>
            <a:srgbClr val="FFFFFF">
              <a:alpha val="80000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“Most assuredly, I say to you, he who hears my word and believes in Him who sent Me </a:t>
            </a:r>
            <a:r>
              <a:rPr lang="en-US" sz="2000" b="1" u="sng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everlasting life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shall not come into judgment, but has passed from death into life” (John 5:24).</a:t>
            </a:r>
          </a:p>
          <a:p>
            <a:pPr algn="ctr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“Whoever eats My flesh and drinks My blood </a:t>
            </a:r>
            <a:r>
              <a:rPr lang="en-US" sz="2000" b="1" u="sng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eternal life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I will raise him up at the last day” (John 6:54).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 rot="19664258">
            <a:off x="56827" y="855594"/>
            <a:ext cx="404469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rgbClr val="FFFF0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  <a:t>But, Jesus . . .</a:t>
            </a:r>
            <a:endParaRPr lang="en-US" sz="5400" b="1" cap="none" spc="0" dirty="0">
              <a:ln w="12700" cmpd="sng">
                <a:solidFill>
                  <a:srgbClr val="FFFF00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anose="04040505050A02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64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5842337"/>
            <a:ext cx="7467600" cy="1015663"/>
          </a:xfrm>
          <a:prstGeom prst="rect">
            <a:avLst/>
          </a:prstGeom>
          <a:solidFill>
            <a:srgbClr val="FFFFFF">
              <a:alpha val="80000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“My sheep hear My voice, and I know them, and they follow Me. And </a:t>
            </a:r>
            <a:r>
              <a:rPr lang="en-US" sz="2000" b="1" u="sng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give them eternal life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they shall never perish; neither shall anyone snatch them out of my hand” (John 10:27-28).</a:t>
            </a:r>
          </a:p>
        </p:txBody>
      </p:sp>
      <p:sp>
        <p:nvSpPr>
          <p:cNvPr id="3" name="Rectangle 2"/>
          <p:cNvSpPr/>
          <p:nvPr/>
        </p:nvSpPr>
        <p:spPr>
          <a:xfrm rot="19664258">
            <a:off x="56827" y="855594"/>
            <a:ext cx="404469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rgbClr val="FFFF0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  <a:t>But, Jesus . . .</a:t>
            </a:r>
            <a:endParaRPr lang="en-US" sz="5400" b="1" cap="none" spc="0" dirty="0">
              <a:ln w="12700" cmpd="sng">
                <a:solidFill>
                  <a:srgbClr val="FFFF00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anose="04040505050A02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37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01725" y="528926"/>
            <a:ext cx="40350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300" dirty="0" smtClean="0">
                <a:ln w="0"/>
                <a:solidFill>
                  <a:schemeClr val="bg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anose="03010101010201010101" pitchFamily="66" charset="0"/>
              </a:rPr>
              <a:t>Eternal Life</a:t>
            </a:r>
            <a:endParaRPr lang="en-US" sz="6000" b="1" cap="none" spc="300" dirty="0">
              <a:ln w="0"/>
              <a:solidFill>
                <a:schemeClr val="bg2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629" y="4343400"/>
            <a:ext cx="3592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“Even from </a:t>
            </a:r>
            <a:r>
              <a:rPr lang="en-US" sz="2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everlasting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2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everlasting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You are God” (Psalm 90:2).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628" y="5467923"/>
            <a:ext cx="3592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“This is the true God and </a:t>
            </a:r>
            <a:r>
              <a:rPr lang="en-US" sz="2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eternal life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 (1 John 5:20).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0376" y="5215900"/>
            <a:ext cx="50727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“God is Love. In this the love of God was manifested toward us, that God has sent His only begotten Son into the world, that </a:t>
            </a:r>
            <a:r>
              <a:rPr lang="en-US" sz="2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 might live through Him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 (1 John 4:8-9).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30929" y="1361776"/>
            <a:ext cx="4048292" cy="332173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effectLst>
                  <a:glow rad="228600">
                    <a:schemeClr val="bg1">
                      <a:lumMod val="95000"/>
                      <a:alpha val="40000"/>
                    </a:schemeClr>
                  </a:glow>
                  <a:outerShdw algn="ctr" rotWithShape="0">
                    <a:schemeClr val="bg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God desires to share His kind of life (eternal life) with sinful mankind.</a:t>
            </a:r>
            <a:endParaRPr lang="en-US" sz="28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  <a:effectLst>
                <a:glow rad="228600">
                  <a:schemeClr val="bg1">
                    <a:lumMod val="95000"/>
                    <a:alpha val="40000"/>
                  </a:schemeClr>
                </a:glow>
                <a:outerShdw algn="ctr" rotWithShape="0">
                  <a:schemeClr val="bg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31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uiExpand="1" build="p" bldLvl="5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" y="-1"/>
            <a:ext cx="56823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300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Can we know we have received eternal life?</a:t>
            </a:r>
            <a:endParaRPr lang="en-US" sz="4800" b="1" spc="300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188029"/>
            <a:ext cx="5540834" cy="46699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1511" y="2308323"/>
            <a:ext cx="522514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NO! We can’t ever be 100% sure—we just do the best we can and perhaps we’ll make it.</a:t>
            </a:r>
          </a:p>
          <a:p>
            <a:pPr marL="342900" indent="-342900">
              <a:buFont typeface="+mj-lt"/>
              <a:buAutoNum type="arabicPeriod"/>
            </a:pP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died for us so that we could have a “chance” of receiving eternal life.</a:t>
            </a:r>
          </a:p>
          <a:p>
            <a:pPr marL="342900" indent="-342900">
              <a:buFont typeface="+mj-lt"/>
              <a:buAutoNum type="arabicPeriod"/>
            </a:pP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en-US" sz="2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 know my Redeemer lives”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has given way to “There is a chance my Redeemer lives.”</a:t>
            </a:r>
          </a:p>
          <a:p>
            <a:pPr marL="800100" lvl="1" indent="-342900">
              <a:buFont typeface="+mj-lt"/>
              <a:buAutoNum type="alphaLcPeriod"/>
            </a:pP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en-US" sz="2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“Blessed Assurance”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has been replaced with “No assurance at all, just do your best and maybe you will make it.”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66" b="28572"/>
          <a:stretch/>
        </p:blipFill>
        <p:spPr>
          <a:xfrm>
            <a:off x="5682337" y="4833256"/>
            <a:ext cx="3352802" cy="947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337" y="5834743"/>
            <a:ext cx="3352802" cy="94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8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uiExpand="1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00058" y="1450700"/>
            <a:ext cx="2449288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John 8:32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1 Timothy 4:3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Romans 7:7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97971" y="152400"/>
            <a:ext cx="5442857" cy="4267200"/>
          </a:xfrm>
          <a:prstGeom prst="wedgeRoundRectCallout">
            <a:avLst>
              <a:gd name="adj1" fmla="val 100567"/>
              <a:gd name="adj2" fmla="val 45918"/>
              <a:gd name="adj3" fmla="val 16667"/>
            </a:avLst>
          </a:prstGeom>
          <a:solidFill>
            <a:srgbClr val="FFFFFF">
              <a:alpha val="8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“And this is the testimony; that God </a:t>
            </a:r>
            <a:r>
              <a:rPr lang="en-US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given us eternal life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this </a:t>
            </a:r>
            <a:r>
              <a:rPr lang="en-US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is in His Son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He who does not have the Son of God does not have life. These things </a:t>
            </a:r>
            <a:r>
              <a:rPr lang="en-US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have written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you who believe in the name of the Son of God, </a:t>
            </a:r>
            <a:r>
              <a:rPr lang="en-US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you may know you have eternal life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that you may </a:t>
            </a:r>
            <a:r>
              <a:rPr lang="en-US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 to believe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name of the Son of God.”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 John 5:11-13)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982686" y="2449287"/>
            <a:ext cx="849086" cy="489856"/>
          </a:xfrm>
          <a:prstGeom prst="round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755571" y="751114"/>
            <a:ext cx="2144486" cy="169817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900057" y="250371"/>
            <a:ext cx="2460172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“Feeling” is not knowing—Genesis 37:31-35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569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5" animBg="1"/>
      <p:bldP spid="2" grpId="0" animBg="1"/>
      <p:bldP spid="3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487</TotalTime>
  <Words>954</Words>
  <Application>Microsoft Office PowerPoint</Application>
  <PresentationFormat>On-screen Show (4:3)</PresentationFormat>
  <Paragraphs>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Monotype Corsiva</vt:lpstr>
      <vt:lpstr>Harrington</vt:lpstr>
      <vt:lpstr>Castellar</vt:lpstr>
      <vt:lpstr>Calibri</vt:lpstr>
      <vt:lpstr>Matura MT Script Capitals</vt:lpstr>
      <vt:lpstr>Arial Rounded MT Bold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 Bronger</dc:creator>
  <cp:lastModifiedBy>Deacons Room</cp:lastModifiedBy>
  <cp:revision>48</cp:revision>
  <dcterms:created xsi:type="dcterms:W3CDTF">2013-10-21T13:11:40Z</dcterms:created>
  <dcterms:modified xsi:type="dcterms:W3CDTF">2013-10-27T22:12:22Z</dcterms:modified>
</cp:coreProperties>
</file>