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266" r:id="rId3"/>
    <p:sldId id="267" r:id="rId4"/>
    <p:sldId id="257" r:id="rId5"/>
    <p:sldId id="258" r:id="rId6"/>
    <p:sldId id="260" r:id="rId7"/>
    <p:sldId id="261" r:id="rId8"/>
    <p:sldId id="262" r:id="rId9"/>
    <p:sldId id="263" r:id="rId10"/>
    <p:sldId id="264" r:id="rId11"/>
    <p:sldId id="265" r:id="rId12"/>
  </p:sldIdLst>
  <p:sldSz cx="9144000" cy="6858000" type="screen4x3"/>
  <p:notesSz cx="6858000" cy="9144000"/>
  <p:embeddedFontLst>
    <p:embeddedFont>
      <p:font typeface="Monotype Corsiva" pitchFamily="66" charset="0"/>
      <p:italic r:id="rId14"/>
    </p:embeddedFont>
    <p:embeddedFont>
      <p:font typeface="Footlight MT Light" pitchFamily="18" charset="0"/>
      <p:regular r:id="rId15"/>
    </p:embeddedFont>
    <p:embeddedFont>
      <p:font typeface="Aparajita" pitchFamily="34" charset="0"/>
      <p:regular r:id="rId16"/>
      <p:bold r:id="rId17"/>
      <p:italic r:id="rId18"/>
      <p:boldItalic r:id="rId19"/>
    </p:embeddedFont>
    <p:embeddedFont>
      <p:font typeface="Cooper Black" pitchFamily="18" charset="0"/>
      <p:regular r:id="rId20"/>
    </p:embeddedFont>
    <p:embeddedFont>
      <p:font typeface="Calibri" pitchFamily="34" charset="0"/>
      <p:regular r:id="rId21"/>
      <p:bold r:id="rId22"/>
      <p:italic r:id="rId23"/>
      <p:boldItalic r:id="rId24"/>
    </p:embeddedFont>
    <p:embeddedFont>
      <p:font typeface="Wingdings 2" pitchFamily="18" charset="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D600"/>
    <a:srgbClr val="FFFFFF"/>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5" d="100"/>
          <a:sy n="85" d="100"/>
        </p:scale>
        <p:origin x="-72" y="-1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7EB-ABA4-44ED-B235-0FD85F532644}" type="datetimeFigureOut">
              <a:rPr lang="en-US" smtClean="0"/>
              <a:t>11/11/2012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67DC5E-5CAC-4416-87BF-D7B21CFFE947}" type="slidenum">
              <a:rPr lang="en-US" smtClean="0"/>
              <a:t>‹#›</a:t>
            </a:fld>
            <a:endParaRPr lang="en-US"/>
          </a:p>
        </p:txBody>
      </p:sp>
    </p:spTree>
    <p:extLst>
      <p:ext uri="{BB962C8B-B14F-4D97-AF65-F5344CB8AC3E}">
        <p14:creationId xmlns:p14="http://schemas.microsoft.com/office/powerpoint/2010/main" val="1789509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1</a:t>
            </a:fld>
            <a:endParaRPr lang="en-US"/>
          </a:p>
        </p:txBody>
      </p:sp>
    </p:spTree>
    <p:extLst>
      <p:ext uri="{BB962C8B-B14F-4D97-AF65-F5344CB8AC3E}">
        <p14:creationId xmlns:p14="http://schemas.microsoft.com/office/powerpoint/2010/main" val="1866737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10</a:t>
            </a:fld>
            <a:endParaRPr lang="en-US"/>
          </a:p>
        </p:txBody>
      </p:sp>
    </p:spTree>
    <p:extLst>
      <p:ext uri="{BB962C8B-B14F-4D97-AF65-F5344CB8AC3E}">
        <p14:creationId xmlns:p14="http://schemas.microsoft.com/office/powerpoint/2010/main" val="1929430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11</a:t>
            </a:fld>
            <a:endParaRPr lang="en-US"/>
          </a:p>
        </p:txBody>
      </p:sp>
    </p:spTree>
    <p:extLst>
      <p:ext uri="{BB962C8B-B14F-4D97-AF65-F5344CB8AC3E}">
        <p14:creationId xmlns:p14="http://schemas.microsoft.com/office/powerpoint/2010/main" val="3323564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2</a:t>
            </a:fld>
            <a:endParaRPr lang="en-US"/>
          </a:p>
        </p:txBody>
      </p:sp>
    </p:spTree>
    <p:extLst>
      <p:ext uri="{BB962C8B-B14F-4D97-AF65-F5344CB8AC3E}">
        <p14:creationId xmlns:p14="http://schemas.microsoft.com/office/powerpoint/2010/main" val="254185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3</a:t>
            </a:fld>
            <a:endParaRPr lang="en-US"/>
          </a:p>
        </p:txBody>
      </p:sp>
    </p:spTree>
    <p:extLst>
      <p:ext uri="{BB962C8B-B14F-4D97-AF65-F5344CB8AC3E}">
        <p14:creationId xmlns:p14="http://schemas.microsoft.com/office/powerpoint/2010/main" val="26951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4</a:t>
            </a:fld>
            <a:endParaRPr lang="en-US"/>
          </a:p>
        </p:txBody>
      </p:sp>
    </p:spTree>
    <p:extLst>
      <p:ext uri="{BB962C8B-B14F-4D97-AF65-F5344CB8AC3E}">
        <p14:creationId xmlns:p14="http://schemas.microsoft.com/office/powerpoint/2010/main" val="135584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5</a:t>
            </a:fld>
            <a:endParaRPr lang="en-US"/>
          </a:p>
        </p:txBody>
      </p:sp>
    </p:spTree>
    <p:extLst>
      <p:ext uri="{BB962C8B-B14F-4D97-AF65-F5344CB8AC3E}">
        <p14:creationId xmlns:p14="http://schemas.microsoft.com/office/powerpoint/2010/main" val="1730296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6</a:t>
            </a:fld>
            <a:endParaRPr lang="en-US"/>
          </a:p>
        </p:txBody>
      </p:sp>
    </p:spTree>
    <p:extLst>
      <p:ext uri="{BB962C8B-B14F-4D97-AF65-F5344CB8AC3E}">
        <p14:creationId xmlns:p14="http://schemas.microsoft.com/office/powerpoint/2010/main" val="153929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7</a:t>
            </a:fld>
            <a:endParaRPr lang="en-US"/>
          </a:p>
        </p:txBody>
      </p:sp>
    </p:spTree>
    <p:extLst>
      <p:ext uri="{BB962C8B-B14F-4D97-AF65-F5344CB8AC3E}">
        <p14:creationId xmlns:p14="http://schemas.microsoft.com/office/powerpoint/2010/main" val="2727121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67DC5E-5CAC-4416-87BF-D7B21CFFE947}" type="slidenum">
              <a:rPr lang="en-US" smtClean="0"/>
              <a:t>8</a:t>
            </a:fld>
            <a:endParaRPr lang="en-US"/>
          </a:p>
        </p:txBody>
      </p:sp>
    </p:spTree>
    <p:extLst>
      <p:ext uri="{BB962C8B-B14F-4D97-AF65-F5344CB8AC3E}">
        <p14:creationId xmlns:p14="http://schemas.microsoft.com/office/powerpoint/2010/main" val="11394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67DC5E-5CAC-4416-87BF-D7B21CFFE947}" type="slidenum">
              <a:rPr lang="en-US" smtClean="0"/>
              <a:t>9</a:t>
            </a:fld>
            <a:endParaRPr lang="en-US"/>
          </a:p>
        </p:txBody>
      </p:sp>
    </p:spTree>
    <p:extLst>
      <p:ext uri="{BB962C8B-B14F-4D97-AF65-F5344CB8AC3E}">
        <p14:creationId xmlns:p14="http://schemas.microsoft.com/office/powerpoint/2010/main" val="188867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9D1652-8FDF-4675-AAC6-F8697E14FD7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3236473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D1652-8FDF-4675-AAC6-F8697E14FD7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23126110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D1652-8FDF-4675-AAC6-F8697E14FD7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1421283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9D1652-8FDF-4675-AAC6-F8697E14FD7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35071393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D1652-8FDF-4675-AAC6-F8697E14FD70}" type="datetimeFigureOut">
              <a:rPr lang="en-US" smtClean="0"/>
              <a:t>11/11/2012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948588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9D1652-8FDF-4675-AAC6-F8697E14FD7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3536149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9D1652-8FDF-4675-AAC6-F8697E14FD70}" type="datetimeFigureOut">
              <a:rPr lang="en-US" smtClean="0"/>
              <a:t>11/11/2012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4824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9D1652-8FDF-4675-AAC6-F8697E14FD70}" type="datetimeFigureOut">
              <a:rPr lang="en-US" smtClean="0"/>
              <a:t>11/11/2012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351902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9D1652-8FDF-4675-AAC6-F8697E14FD70}" type="datetimeFigureOut">
              <a:rPr lang="en-US" smtClean="0"/>
              <a:t>11/11/2012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1586461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D1652-8FDF-4675-AAC6-F8697E14FD7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2979733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9D1652-8FDF-4675-AAC6-F8697E14FD70}" type="datetimeFigureOut">
              <a:rPr lang="en-US" smtClean="0"/>
              <a:t>11/11/2012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2CE984-EE86-4246-B597-E18E7834C4F0}" type="slidenum">
              <a:rPr lang="en-US" smtClean="0"/>
              <a:t>‹#›</a:t>
            </a:fld>
            <a:endParaRPr lang="en-US"/>
          </a:p>
        </p:txBody>
      </p:sp>
    </p:spTree>
    <p:extLst>
      <p:ext uri="{BB962C8B-B14F-4D97-AF65-F5344CB8AC3E}">
        <p14:creationId xmlns:p14="http://schemas.microsoft.com/office/powerpoint/2010/main" val="16834796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D1652-8FDF-4675-AAC6-F8697E14FD70}" type="datetimeFigureOut">
              <a:rPr lang="en-US" smtClean="0"/>
              <a:t>11/11/2012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2CE984-EE86-4246-B597-E18E7834C4F0}" type="slidenum">
              <a:rPr lang="en-US" smtClean="0"/>
              <a:t>‹#›</a:t>
            </a:fld>
            <a:endParaRPr lang="en-US"/>
          </a:p>
        </p:txBody>
      </p:sp>
    </p:spTree>
    <p:extLst>
      <p:ext uri="{BB962C8B-B14F-4D97-AF65-F5344CB8AC3E}">
        <p14:creationId xmlns:p14="http://schemas.microsoft.com/office/powerpoint/2010/main" val="187605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47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52800" y="6096000"/>
            <a:ext cx="2286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61816" y="6027003"/>
            <a:ext cx="4164794"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1000" dirty="0" smtClean="0">
                <a:ln w="50800"/>
                <a:solidFill>
                  <a:srgbClr val="FCD600"/>
                </a:solidFill>
                <a:effectLst/>
                <a:latin typeface="Footlight MT Light" pitchFamily="18" charset="0"/>
              </a:rPr>
              <a:t>GAMBLING</a:t>
            </a:r>
            <a:endParaRPr lang="en-US" sz="4800" b="1" cap="none" spc="1000" dirty="0">
              <a:ln w="50800"/>
              <a:solidFill>
                <a:srgbClr val="FCD600"/>
              </a:solidFill>
              <a:effectLst/>
              <a:latin typeface="Footlight MT Light" pitchFamily="18" charset="0"/>
            </a:endParaRPr>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845"/>
          <a:stretch/>
        </p:blipFill>
        <p:spPr>
          <a:xfrm>
            <a:off x="533400" y="411480"/>
            <a:ext cx="8001000" cy="4998720"/>
          </a:xfrm>
          <a:prstGeom prst="rect">
            <a:avLst/>
          </a:prstGeom>
        </p:spPr>
      </p:pic>
      <p:grpSp>
        <p:nvGrpSpPr>
          <p:cNvPr id="10" name="Group 9"/>
          <p:cNvGrpSpPr/>
          <p:nvPr/>
        </p:nvGrpSpPr>
        <p:grpSpPr>
          <a:xfrm>
            <a:off x="544643" y="428469"/>
            <a:ext cx="7989757" cy="4953000"/>
            <a:chOff x="544643" y="428469"/>
            <a:chExt cx="7989757" cy="4953000"/>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173" r="5696" b="8019"/>
            <a:stretch/>
          </p:blipFill>
          <p:spPr>
            <a:xfrm>
              <a:off x="544643" y="428469"/>
              <a:ext cx="7989757" cy="4953000"/>
            </a:xfrm>
            <a:prstGeom prst="rect">
              <a:avLst/>
            </a:prstGeom>
          </p:spPr>
        </p:pic>
        <p:sp>
          <p:nvSpPr>
            <p:cNvPr id="12" name="Rectangle 11"/>
            <p:cNvSpPr/>
            <p:nvPr/>
          </p:nvSpPr>
          <p:spPr>
            <a:xfrm>
              <a:off x="6477000" y="3886200"/>
              <a:ext cx="14961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6503233" y="3924300"/>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68802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3000"/>
                                        <p:tgtEl>
                                          <p:spTgt spid="14"/>
                                        </p:tgtEl>
                                      </p:cBhvr>
                                    </p:animEffect>
                                    <p:set>
                                      <p:cBhvr>
                                        <p:cTn id="7" dur="1" fill="hold">
                                          <p:stCondLst>
                                            <p:cond delay="2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611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4079"/>
            <a:ext cx="9144000" cy="5893921"/>
          </a:xfrm>
          <a:prstGeom prst="rect">
            <a:avLst/>
          </a:prstGeom>
          <a:noFill/>
        </p:spPr>
        <p:txBody>
          <a:bodyPr wrap="square" rtlCol="0">
            <a:spAutoFit/>
          </a:bodyPr>
          <a:lstStyle/>
          <a:p>
            <a:r>
              <a:rPr lang="en-US" sz="2400" b="1" i="1" dirty="0" smtClean="0">
                <a:solidFill>
                  <a:srgbClr val="FF0000"/>
                </a:solidFill>
                <a:latin typeface="Arial" pitchFamily="34" charset="0"/>
                <a:cs typeface="Arial" pitchFamily="34" charset="0"/>
              </a:rPr>
              <a:t>20 </a:t>
            </a:r>
            <a:r>
              <a:rPr lang="en-US" sz="2900" b="1" dirty="0" smtClean="0">
                <a:latin typeface="Arial" pitchFamily="34" charset="0"/>
                <a:cs typeface="Arial" pitchFamily="34" charset="0"/>
              </a:rPr>
              <a:t>And </a:t>
            </a:r>
            <a:r>
              <a:rPr lang="en-US" sz="2900" b="1" dirty="0">
                <a:latin typeface="Arial" pitchFamily="34" charset="0"/>
                <a:cs typeface="Arial" pitchFamily="34" charset="0"/>
              </a:rPr>
              <a:t>Adam called his wife's name Eve, because she was the mother of all living</a:t>
            </a:r>
            <a:r>
              <a:rPr lang="en-US" sz="2900" b="1" dirty="0" smtClean="0">
                <a:latin typeface="Arial" pitchFamily="34" charset="0"/>
                <a:cs typeface="Arial" pitchFamily="34" charset="0"/>
              </a:rPr>
              <a:t>. </a:t>
            </a:r>
            <a:r>
              <a:rPr lang="en-US" sz="2400" b="1" i="1" dirty="0" smtClean="0">
                <a:solidFill>
                  <a:srgbClr val="FF0000"/>
                </a:solidFill>
                <a:latin typeface="Arial" pitchFamily="34" charset="0"/>
                <a:cs typeface="Arial" pitchFamily="34" charset="0"/>
              </a:rPr>
              <a:t>21</a:t>
            </a:r>
            <a:r>
              <a:rPr lang="en-US" sz="2900" b="1" dirty="0" smtClean="0">
                <a:latin typeface="Arial" pitchFamily="34" charset="0"/>
                <a:cs typeface="Arial" pitchFamily="34" charset="0"/>
              </a:rPr>
              <a:t> Also </a:t>
            </a:r>
            <a:r>
              <a:rPr lang="en-US" sz="2900" b="1" dirty="0">
                <a:latin typeface="Arial" pitchFamily="34" charset="0"/>
                <a:cs typeface="Arial" pitchFamily="34" charset="0"/>
              </a:rPr>
              <a:t>for Adam and his wife the LORD God made tunics of skin, and clothed them</a:t>
            </a:r>
            <a:r>
              <a:rPr lang="en-US" sz="2900" b="1" dirty="0" smtClean="0">
                <a:latin typeface="Arial" pitchFamily="34" charset="0"/>
                <a:cs typeface="Arial" pitchFamily="34" charset="0"/>
              </a:rPr>
              <a:t>. </a:t>
            </a:r>
            <a:r>
              <a:rPr lang="en-US" sz="2400" b="1" i="1" dirty="0" smtClean="0">
                <a:solidFill>
                  <a:srgbClr val="FF0000"/>
                </a:solidFill>
                <a:latin typeface="Arial" pitchFamily="34" charset="0"/>
                <a:cs typeface="Arial" pitchFamily="34" charset="0"/>
              </a:rPr>
              <a:t>22</a:t>
            </a:r>
            <a:r>
              <a:rPr lang="en-US" sz="2900" b="1" dirty="0" smtClean="0">
                <a:latin typeface="Arial" pitchFamily="34" charset="0"/>
                <a:cs typeface="Arial" pitchFamily="34" charset="0"/>
              </a:rPr>
              <a:t> Then </a:t>
            </a:r>
            <a:r>
              <a:rPr lang="en-US" sz="2900" b="1" dirty="0">
                <a:latin typeface="Arial" pitchFamily="34" charset="0"/>
                <a:cs typeface="Arial" pitchFamily="34" charset="0"/>
              </a:rPr>
              <a:t>the LORD God said, b</a:t>
            </a:r>
            <a:r>
              <a:rPr lang="en-US" sz="2900" b="1" dirty="0" smtClean="0">
                <a:latin typeface="Arial" pitchFamily="34" charset="0"/>
                <a:cs typeface="Arial" pitchFamily="34" charset="0"/>
              </a:rPr>
              <a:t>ehold</a:t>
            </a:r>
            <a:r>
              <a:rPr lang="en-US" sz="2900" b="1" dirty="0">
                <a:latin typeface="Arial" pitchFamily="34" charset="0"/>
                <a:cs typeface="Arial" pitchFamily="34" charset="0"/>
              </a:rPr>
              <a:t>, the man has become like one of Us, to know good and evil. And now, lest he put out his hand and take also of the tree of life, and eat, and live </a:t>
            </a:r>
            <a:r>
              <a:rPr lang="en-US" sz="2900" b="1" dirty="0" smtClean="0">
                <a:latin typeface="Arial" pitchFamily="34" charset="0"/>
                <a:cs typeface="Arial" pitchFamily="34" charset="0"/>
              </a:rPr>
              <a:t>forever—</a:t>
            </a:r>
            <a:r>
              <a:rPr lang="en-US" sz="2400" b="1" i="1" dirty="0" smtClean="0">
                <a:solidFill>
                  <a:srgbClr val="FF0000"/>
                </a:solidFill>
                <a:latin typeface="Arial" pitchFamily="34" charset="0"/>
                <a:cs typeface="Arial" pitchFamily="34" charset="0"/>
              </a:rPr>
              <a:t>23 </a:t>
            </a:r>
            <a:r>
              <a:rPr lang="en-US" sz="2900" b="1" dirty="0" smtClean="0">
                <a:latin typeface="Arial" pitchFamily="34" charset="0"/>
                <a:cs typeface="Arial" pitchFamily="34" charset="0"/>
              </a:rPr>
              <a:t>therefore </a:t>
            </a:r>
            <a:r>
              <a:rPr lang="en-US" sz="2900" b="1" dirty="0">
                <a:latin typeface="Arial" pitchFamily="34" charset="0"/>
                <a:cs typeface="Arial" pitchFamily="34" charset="0"/>
              </a:rPr>
              <a:t>the LORD God sent him out of the garden of Eden to till the ground from which he was taken</a:t>
            </a:r>
            <a:r>
              <a:rPr lang="en-US" sz="2900" b="1" dirty="0" smtClean="0">
                <a:latin typeface="Arial" pitchFamily="34" charset="0"/>
                <a:cs typeface="Arial" pitchFamily="34" charset="0"/>
              </a:rPr>
              <a:t>. </a:t>
            </a:r>
            <a:r>
              <a:rPr lang="en-US" sz="2400" b="1" i="1" dirty="0" smtClean="0">
                <a:solidFill>
                  <a:srgbClr val="FF0000"/>
                </a:solidFill>
                <a:latin typeface="Arial" pitchFamily="34" charset="0"/>
                <a:cs typeface="Arial" pitchFamily="34" charset="0"/>
              </a:rPr>
              <a:t>24</a:t>
            </a:r>
            <a:r>
              <a:rPr lang="en-US" sz="2900" b="1" dirty="0" smtClean="0">
                <a:latin typeface="Arial" pitchFamily="34" charset="0"/>
                <a:cs typeface="Arial" pitchFamily="34" charset="0"/>
              </a:rPr>
              <a:t> So </a:t>
            </a:r>
            <a:r>
              <a:rPr lang="en-US" sz="2900" b="1" dirty="0">
                <a:latin typeface="Arial" pitchFamily="34" charset="0"/>
                <a:cs typeface="Arial" pitchFamily="34" charset="0"/>
              </a:rPr>
              <a:t>He drove out the man; and He placed cherubim at the east of the garden of Eden, and a flaming sword which turned every way, to guard the way to the tree of life</a:t>
            </a:r>
            <a:r>
              <a:rPr lang="en-US" sz="2900" b="1" dirty="0" smtClean="0">
                <a:latin typeface="Arial" pitchFamily="34" charset="0"/>
                <a:cs typeface="Arial" pitchFamily="34" charset="0"/>
              </a:rPr>
              <a:t>.</a:t>
            </a:r>
            <a:endParaRPr lang="en-US" sz="2900" b="1" dirty="0">
              <a:latin typeface="Arial" pitchFamily="34" charset="0"/>
              <a:cs typeface="Arial" pitchFamily="34" charset="0"/>
            </a:endParaRPr>
          </a:p>
        </p:txBody>
      </p:sp>
      <p:sp>
        <p:nvSpPr>
          <p:cNvPr id="3" name="Rectangle 2"/>
          <p:cNvSpPr/>
          <p:nvPr/>
        </p:nvSpPr>
        <p:spPr>
          <a:xfrm>
            <a:off x="1630333" y="0"/>
            <a:ext cx="58833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Genesis 3:20-24</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6240224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18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4" name="TextBox 3"/>
          <p:cNvSpPr txBox="1"/>
          <p:nvPr/>
        </p:nvSpPr>
        <p:spPr>
          <a:xfrm>
            <a:off x="0" y="3200400"/>
            <a:ext cx="4572000" cy="3539430"/>
          </a:xfrm>
          <a:prstGeom prst="rect">
            <a:avLst/>
          </a:prstGeom>
          <a:solidFill>
            <a:srgbClr val="FFFFFF">
              <a:alpha val="69804"/>
            </a:srgbClr>
          </a:solidFill>
          <a:effectLst>
            <a:glow rad="228600">
              <a:schemeClr val="accent6">
                <a:satMod val="175000"/>
                <a:alpha val="40000"/>
              </a:schemeClr>
            </a:glow>
          </a:effectLst>
        </p:spPr>
        <p:txBody>
          <a:bodyPr wrap="square" rtlCol="0">
            <a:spAutoFit/>
          </a:bodyPr>
          <a:lstStyle/>
          <a:p>
            <a:pPr algn="ctr"/>
            <a:r>
              <a:rPr lang="en-US" sz="2800" b="1" dirty="0">
                <a:effectLst>
                  <a:outerShdw blurRad="38100" dist="38100" dir="2700000" algn="tl">
                    <a:srgbClr val="000000">
                      <a:alpha val="43137"/>
                    </a:srgbClr>
                  </a:outerShdw>
                </a:effectLst>
                <a:latin typeface="Arial" pitchFamily="34" charset="0"/>
                <a:cs typeface="Arial" pitchFamily="34" charset="0"/>
              </a:rPr>
              <a:t>So He drove out the man; and He placed cherubim at the east of the garden of Eden, and a flaming sword which turned every way, to guard the way to the tree of life.</a:t>
            </a:r>
          </a:p>
          <a:p>
            <a:pPr algn="ctr"/>
            <a:r>
              <a:rPr lang="en-US" sz="2800" b="1" dirty="0" smtClean="0">
                <a:effectLst>
                  <a:outerShdw blurRad="38100" dist="38100" dir="2700000" algn="tl">
                    <a:srgbClr val="000000">
                      <a:alpha val="43137"/>
                    </a:srgbClr>
                  </a:outerShdw>
                </a:effectLst>
                <a:latin typeface="Arial" pitchFamily="34" charset="0"/>
                <a:cs typeface="Arial" pitchFamily="34" charset="0"/>
              </a:rPr>
              <a:t>(Genesis 3:24).</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32247"/>
          <a:stretch/>
        </p:blipFill>
        <p:spPr>
          <a:xfrm>
            <a:off x="3891063" y="2286000"/>
            <a:ext cx="4426114" cy="4572000"/>
          </a:xfrm>
          <a:prstGeom prst="rect">
            <a:avLst/>
          </a:prstGeom>
          <a:ln>
            <a:noFill/>
          </a:ln>
          <a:effectLst>
            <a:softEdge rad="112500"/>
          </a:effectLst>
        </p:spPr>
      </p:pic>
      <p:sp>
        <p:nvSpPr>
          <p:cNvPr id="3" name="TextBox 2"/>
          <p:cNvSpPr txBox="1"/>
          <p:nvPr/>
        </p:nvSpPr>
        <p:spPr>
          <a:xfrm>
            <a:off x="4572000" y="76200"/>
            <a:ext cx="4419600" cy="6001643"/>
          </a:xfrm>
          <a:prstGeom prst="rect">
            <a:avLst/>
          </a:prstGeom>
          <a:solidFill>
            <a:srgbClr val="FFFFFF">
              <a:alpha val="69804"/>
            </a:srgbClr>
          </a:solidFill>
          <a:effectLst>
            <a:glow rad="228600">
              <a:schemeClr val="accent2">
                <a:satMod val="175000"/>
                <a:alpha val="40000"/>
              </a:schemeClr>
            </a:glow>
          </a:effectLst>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And </a:t>
            </a:r>
            <a:r>
              <a:rPr lang="en-US" sz="3200" b="1" dirty="0">
                <a:effectLst>
                  <a:outerShdw blurRad="38100" dist="38100" dir="2700000" algn="tl">
                    <a:srgbClr val="000000">
                      <a:alpha val="43137"/>
                    </a:srgbClr>
                  </a:outerShdw>
                </a:effectLst>
                <a:latin typeface="Arial" pitchFamily="34" charset="0"/>
                <a:cs typeface="Arial" pitchFamily="34" charset="0"/>
              </a:rPr>
              <a:t>the LORD God commanded the man, saying, </a:t>
            </a:r>
            <a:r>
              <a:rPr lang="en-US" sz="3200" b="1" dirty="0" smtClean="0">
                <a:effectLst>
                  <a:outerShdw blurRad="38100" dist="38100" dir="2700000" algn="tl">
                    <a:srgbClr val="000000">
                      <a:alpha val="43137"/>
                    </a:srgbClr>
                  </a:outerShdw>
                </a:effectLst>
                <a:latin typeface="Arial" pitchFamily="34" charset="0"/>
                <a:cs typeface="Arial" pitchFamily="34" charset="0"/>
              </a:rPr>
              <a:t>of </a:t>
            </a:r>
            <a:r>
              <a:rPr lang="en-US" sz="3200" b="1" dirty="0">
                <a:effectLst>
                  <a:outerShdw blurRad="38100" dist="38100" dir="2700000" algn="tl">
                    <a:srgbClr val="000000">
                      <a:alpha val="43137"/>
                    </a:srgbClr>
                  </a:outerShdw>
                </a:effectLst>
                <a:latin typeface="Arial" pitchFamily="34" charset="0"/>
                <a:cs typeface="Arial" pitchFamily="34" charset="0"/>
              </a:rPr>
              <a:t>every tree of the garden you may freely eat</a:t>
            </a:r>
            <a:r>
              <a:rPr lang="en-US" sz="3200" b="1" dirty="0" smtClean="0">
                <a:effectLst>
                  <a:outerShdw blurRad="38100" dist="38100" dir="2700000" algn="tl">
                    <a:srgbClr val="000000">
                      <a:alpha val="43137"/>
                    </a:srgbClr>
                  </a:outerShdw>
                </a:effectLst>
                <a:latin typeface="Arial" pitchFamily="34" charset="0"/>
                <a:cs typeface="Arial" pitchFamily="34" charset="0"/>
              </a:rPr>
              <a:t>; but </a:t>
            </a:r>
            <a:r>
              <a:rPr lang="en-US" sz="3200" b="1" dirty="0">
                <a:effectLst>
                  <a:outerShdw blurRad="38100" dist="38100" dir="2700000" algn="tl">
                    <a:srgbClr val="000000">
                      <a:alpha val="43137"/>
                    </a:srgbClr>
                  </a:outerShdw>
                </a:effectLst>
                <a:latin typeface="Arial" pitchFamily="34" charset="0"/>
                <a:cs typeface="Arial" pitchFamily="34" charset="0"/>
              </a:rPr>
              <a:t>of the tree of the knowledge of good and evil you shall not eat, for in the day that you eat of it you shall surely die</a:t>
            </a:r>
            <a:r>
              <a:rPr lang="en-US" sz="3200" b="1" dirty="0" smtClean="0">
                <a:effectLst>
                  <a:outerShdw blurRad="38100" dist="38100" dir="2700000" algn="tl">
                    <a:srgbClr val="000000">
                      <a:alpha val="43137"/>
                    </a:srgbClr>
                  </a:outerShdw>
                </a:effectLst>
                <a:latin typeface="Arial" pitchFamily="34" charset="0"/>
                <a:cs typeface="Arial" pitchFamily="34" charset="0"/>
              </a:rPr>
              <a:t>.</a:t>
            </a:r>
          </a:p>
          <a:p>
            <a:pPr algn="ctr"/>
            <a:r>
              <a:rPr lang="en-US" sz="3200" b="1" dirty="0" smtClean="0">
                <a:effectLst>
                  <a:outerShdw blurRad="38100" dist="38100" dir="2700000" algn="tl">
                    <a:srgbClr val="000000">
                      <a:alpha val="43137"/>
                    </a:srgbClr>
                  </a:outerShdw>
                </a:effectLst>
                <a:latin typeface="Arial" pitchFamily="34" charset="0"/>
                <a:cs typeface="Arial" pitchFamily="34" charset="0"/>
              </a:rPr>
              <a:t>(Genesis 2:16-17).</a:t>
            </a:r>
            <a:endParaRPr lang="en-US" sz="3200" b="1" dirty="0">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0540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2000"/>
                                        <p:tgtEl>
                                          <p:spTgt spid="3"/>
                                        </p:tgtEl>
                                      </p:cBhvr>
                                    </p:animEffect>
                                    <p:set>
                                      <p:cBhvr>
                                        <p:cTn id="15" dur="1" fill="hold">
                                          <p:stCondLst>
                                            <p:cond delay="1999"/>
                                          </p:stCondLst>
                                        </p:cTn>
                                        <p:tgtEl>
                                          <p:spTgt spid="3"/>
                                        </p:tgtEl>
                                        <p:attrNameLst>
                                          <p:attrName>style.visibility</p:attrName>
                                        </p:attrNameLst>
                                      </p:cBhvr>
                                      <p:to>
                                        <p:strVal val="hidden"/>
                                      </p:to>
                                    </p:set>
                                  </p:childTnLst>
                                </p:cTn>
                              </p:par>
                              <p:par>
                                <p:cTn id="16" presetID="1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plus(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04800" y="76200"/>
            <a:ext cx="8610600" cy="5754974"/>
            <a:chOff x="304800" y="76200"/>
            <a:chExt cx="8610600" cy="5754974"/>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7385" b="3303"/>
            <a:stretch/>
          </p:blipFill>
          <p:spPr>
            <a:xfrm>
              <a:off x="304800" y="76200"/>
              <a:ext cx="8610600" cy="5754974"/>
            </a:xfrm>
            <a:prstGeom prst="rect">
              <a:avLst/>
            </a:prstGeom>
          </p:spPr>
        </p:pic>
        <p:sp>
          <p:nvSpPr>
            <p:cNvPr id="8" name="Rectangle 7"/>
            <p:cNvSpPr/>
            <p:nvPr/>
          </p:nvSpPr>
          <p:spPr>
            <a:xfrm>
              <a:off x="1296106" y="106805"/>
              <a:ext cx="6551795" cy="1938992"/>
            </a:xfrm>
            <a:prstGeom prst="rect">
              <a:avLst/>
            </a:prstGeom>
            <a:solidFill>
              <a:srgbClr val="FFFFFF">
                <a:alpha val="69804"/>
              </a:srgbClr>
            </a:solidFill>
          </p:spPr>
          <p:txBody>
            <a:bodyPr wrap="none" lIns="91440" tIns="45720" rIns="91440" bIns="45720">
              <a:spAutoFit/>
            </a:bodyPr>
            <a:lstStyle/>
            <a:p>
              <a:pPr algn="ctr"/>
              <a:r>
                <a:rPr lang="en-US" sz="60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“Gay”</a:t>
              </a:r>
            </a:p>
            <a:p>
              <a:pPr algn="ctr">
                <a:tabLst>
                  <a:tab pos="3432175" algn="l"/>
                </a:tabLst>
              </a:pPr>
              <a:r>
                <a:rPr lang="en-US" sz="6000" b="1" spc="3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“Alternate Lifestyle”</a:t>
              </a:r>
              <a:endParaRPr lang="en-US" sz="6000" b="1" spc="3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endParaRPr>
            </a:p>
          </p:txBody>
        </p:sp>
      </p:grpSp>
      <p:grpSp>
        <p:nvGrpSpPr>
          <p:cNvPr id="10" name="Group 9"/>
          <p:cNvGrpSpPr/>
          <p:nvPr/>
        </p:nvGrpSpPr>
        <p:grpSpPr>
          <a:xfrm>
            <a:off x="304800" y="76200"/>
            <a:ext cx="8534400" cy="5791200"/>
            <a:chOff x="304800" y="76200"/>
            <a:chExt cx="8534400" cy="5791200"/>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04800" y="76200"/>
              <a:ext cx="8534400" cy="5791200"/>
            </a:xfrm>
            <a:prstGeom prst="rect">
              <a:avLst/>
            </a:prstGeom>
          </p:spPr>
        </p:pic>
        <p:sp>
          <p:nvSpPr>
            <p:cNvPr id="12" name="Rectangle 11"/>
            <p:cNvSpPr/>
            <p:nvPr/>
          </p:nvSpPr>
          <p:spPr>
            <a:xfrm>
              <a:off x="1754567" y="106805"/>
              <a:ext cx="5634876" cy="1938992"/>
            </a:xfrm>
            <a:prstGeom prst="rect">
              <a:avLst/>
            </a:prstGeom>
            <a:solidFill>
              <a:srgbClr val="FFFFFF">
                <a:alpha val="69804"/>
              </a:srgbClr>
            </a:solidFill>
          </p:spPr>
          <p:txBody>
            <a:bodyPr wrap="none" lIns="91440" tIns="45720" rIns="91440" bIns="45720">
              <a:spAutoFit/>
            </a:bodyPr>
            <a:lstStyle/>
            <a:p>
              <a:pPr algn="ctr"/>
              <a:r>
                <a:rPr lang="en-US" sz="6000" b="1" spc="30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“An Affair”</a:t>
              </a:r>
            </a:p>
            <a:p>
              <a:pPr algn="ctr">
                <a:tabLst>
                  <a:tab pos="3432175" algn="l"/>
                </a:tabLst>
              </a:pPr>
              <a:r>
                <a:rPr lang="en-US" sz="6000" b="1" spc="30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“Playing Around”</a:t>
              </a:r>
              <a:endParaRPr lang="en-US" sz="6000" b="1" spc="30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endParaRPr>
            </a:p>
          </p:txBody>
        </p:sp>
      </p:grpSp>
      <p:grpSp>
        <p:nvGrpSpPr>
          <p:cNvPr id="13" name="Group 12"/>
          <p:cNvGrpSpPr/>
          <p:nvPr/>
        </p:nvGrpSpPr>
        <p:grpSpPr>
          <a:xfrm>
            <a:off x="304800" y="0"/>
            <a:ext cx="8610600" cy="5867400"/>
            <a:chOff x="304800" y="0"/>
            <a:chExt cx="8610600" cy="5867400"/>
          </a:xfrm>
        </p:grpSpPr>
        <p:sp>
          <p:nvSpPr>
            <p:cNvPr id="14" name="Rectangle 13"/>
            <p:cNvSpPr/>
            <p:nvPr/>
          </p:nvSpPr>
          <p:spPr>
            <a:xfrm>
              <a:off x="304800" y="0"/>
              <a:ext cx="8610600" cy="5867400"/>
            </a:xfrm>
            <a:prstGeom prst="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045"/>
            <a:stretch/>
          </p:blipFill>
          <p:spPr>
            <a:xfrm>
              <a:off x="1485900" y="76200"/>
              <a:ext cx="6172200" cy="5745694"/>
            </a:xfrm>
            <a:prstGeom prst="rect">
              <a:avLst/>
            </a:prstGeom>
          </p:spPr>
        </p:pic>
        <p:sp>
          <p:nvSpPr>
            <p:cNvPr id="16" name="Rectangle 15"/>
            <p:cNvSpPr/>
            <p:nvPr/>
          </p:nvSpPr>
          <p:spPr>
            <a:xfrm>
              <a:off x="1485900" y="69330"/>
              <a:ext cx="6172200" cy="1846659"/>
            </a:xfrm>
            <a:prstGeom prst="rect">
              <a:avLst/>
            </a:prstGeom>
            <a:solidFill>
              <a:srgbClr val="FFFFFF">
                <a:alpha val="69804"/>
              </a:srgbClr>
            </a:solidFill>
          </p:spPr>
          <p:txBody>
            <a:bodyPr wrap="square" lIns="91440" tIns="45720" rIns="91440" bIns="45720">
              <a:spAutoFit/>
            </a:bodyPr>
            <a:lstStyle/>
            <a:p>
              <a:pPr algn="ctr"/>
              <a:r>
                <a:rPr lang="en-US" sz="5700" b="1" spc="30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“Exaggerate”</a:t>
              </a:r>
            </a:p>
            <a:p>
              <a:pPr algn="ctr">
                <a:tabLst>
                  <a:tab pos="3432175" algn="l"/>
                </a:tabLst>
              </a:pPr>
              <a:r>
                <a:rPr lang="en-US" sz="5700" b="1" spc="300" dirty="0" smtClean="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rPr>
                <a:t>“Shading the Truth”</a:t>
              </a:r>
              <a:endParaRPr lang="en-US" sz="5700" b="1" spc="300" dirty="0">
                <a:ln w="9000" cmpd="sng">
                  <a:solidFill>
                    <a:schemeClr val="accent4">
                      <a:shade val="50000"/>
                      <a:satMod val="120000"/>
                    </a:schemeClr>
                  </a:solidFill>
                  <a:prstDash val="solid"/>
                </a:ln>
                <a:effectLst>
                  <a:outerShdw blurRad="38100" dist="38100" dir="2700000" algn="tl">
                    <a:srgbClr val="000000">
                      <a:alpha val="43137"/>
                    </a:srgbClr>
                  </a:outerShdw>
                  <a:reflection blurRad="12700" stA="28000" endPos="45000" dist="1000" dir="5400000" sy="-100000" algn="bl" rotWithShape="0"/>
                </a:effectLst>
                <a:latin typeface="Aparajita" pitchFamily="34" charset="0"/>
                <a:cs typeface="Aparajita" pitchFamily="34" charset="0"/>
              </a:endParaRPr>
            </a:p>
          </p:txBody>
        </p:sp>
      </p:grpSp>
    </p:spTree>
    <p:extLst>
      <p:ext uri="{BB962C8B-B14F-4D97-AF65-F5344CB8AC3E}">
        <p14:creationId xmlns:p14="http://schemas.microsoft.com/office/powerpoint/2010/main" val="3574577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9"/>
                                        </p:tgtEl>
                                      </p:cBhvr>
                                    </p:animEffect>
                                    <p:set>
                                      <p:cBhvr>
                                        <p:cTn id="12" dur="1" fill="hold">
                                          <p:stCondLst>
                                            <p:cond delay="1999"/>
                                          </p:stCondLst>
                                        </p:cTn>
                                        <p:tgtEl>
                                          <p:spTgt spid="9"/>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1480" y="1524000"/>
            <a:ext cx="6328574" cy="43434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6316"/>
          <a:stretch/>
        </p:blipFill>
        <p:spPr>
          <a:xfrm>
            <a:off x="152400" y="35377"/>
            <a:ext cx="4854315" cy="341985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6714" y="66866"/>
            <a:ext cx="3883339" cy="1457134"/>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t="753" b="30047"/>
          <a:stretch/>
        </p:blipFill>
        <p:spPr>
          <a:xfrm>
            <a:off x="137606" y="3455232"/>
            <a:ext cx="3596193" cy="2412167"/>
          </a:xfrm>
          <a:prstGeom prst="rect">
            <a:avLst/>
          </a:prstGeom>
        </p:spPr>
      </p:pic>
      <p:sp>
        <p:nvSpPr>
          <p:cNvPr id="11" name="Rectangle 10"/>
          <p:cNvSpPr/>
          <p:nvPr/>
        </p:nvSpPr>
        <p:spPr>
          <a:xfrm>
            <a:off x="-81289" y="2286000"/>
            <a:ext cx="9306587" cy="3046988"/>
          </a:xfrm>
          <a:prstGeom prst="rect">
            <a:avLst/>
          </a:prstGeom>
          <a:solidFill>
            <a:srgbClr val="FFFFFF">
              <a:alpha val="69804"/>
            </a:srgbClr>
          </a:solidFill>
          <a:effectLst>
            <a:softEdge rad="317500"/>
          </a:effectLst>
        </p:spPr>
        <p:txBody>
          <a:bodyPr wrap="none" lIns="91440" tIns="45720" rIns="91440" bIns="45720">
            <a:spAutoFit/>
            <a:scene3d>
              <a:camera prst="isometricOffAxis1Right"/>
              <a:lightRig rig="threePt" dir="t"/>
            </a:scene3d>
          </a:bodyPr>
          <a:lstStyle/>
          <a:p>
            <a:pPr algn="ctr"/>
            <a:r>
              <a:rPr lang="en-US" sz="8800" b="1" cap="none" spc="50" dirty="0" smtClean="0">
                <a:ln w="12700" cmpd="sng">
                  <a:solidFill>
                    <a:schemeClr val="accent6">
                      <a:satMod val="120000"/>
                      <a:shade val="80000"/>
                    </a:schemeClr>
                  </a:solidFill>
                  <a:prstDash val="solid"/>
                </a:ln>
                <a:solidFill>
                  <a:srgbClr val="FF0000"/>
                </a:solidFill>
                <a:effectLst>
                  <a:glow rad="228600">
                    <a:schemeClr val="tx1">
                      <a:alpha val="40000"/>
                    </a:schemeClr>
                  </a:glow>
                  <a:outerShdw blurRad="38100" dist="38100" dir="2700000" algn="tl">
                    <a:srgbClr val="000000">
                      <a:alpha val="43137"/>
                    </a:srgbClr>
                  </a:outerShdw>
                </a:effectLst>
              </a:rPr>
              <a:t>“</a:t>
            </a:r>
            <a:r>
              <a:rPr lang="en-US" sz="9600" b="1" cap="none" spc="600" dirty="0" smtClean="0">
                <a:ln w="12700" cmpd="sng">
                  <a:solidFill>
                    <a:schemeClr val="accent6">
                      <a:satMod val="120000"/>
                      <a:shade val="80000"/>
                    </a:schemeClr>
                  </a:solidFill>
                  <a:prstDash val="solid"/>
                </a:ln>
                <a:solidFill>
                  <a:srgbClr val="FF0000"/>
                </a:solidFill>
                <a:effectLst>
                  <a:glow rad="228600">
                    <a:schemeClr val="tx1">
                      <a:alpha val="40000"/>
                    </a:schemeClr>
                  </a:glow>
                  <a:outerShdw blurRad="38100" dist="38100" dir="2700000" algn="tl">
                    <a:srgbClr val="000000">
                      <a:alpha val="43137"/>
                    </a:srgbClr>
                  </a:outerShdw>
                </a:effectLst>
                <a:latin typeface="Cooper Black" pitchFamily="18" charset="0"/>
              </a:rPr>
              <a:t>Gaming”</a:t>
            </a:r>
          </a:p>
          <a:p>
            <a:pPr algn="ctr"/>
            <a:r>
              <a:rPr lang="en-US" sz="9600" b="1" spc="600" dirty="0" smtClean="0">
                <a:ln w="12700" cmpd="sng">
                  <a:solidFill>
                    <a:schemeClr val="accent6">
                      <a:satMod val="120000"/>
                      <a:shade val="80000"/>
                    </a:schemeClr>
                  </a:solidFill>
                  <a:prstDash val="solid"/>
                </a:ln>
                <a:solidFill>
                  <a:srgbClr val="FF0000"/>
                </a:solidFill>
                <a:effectLst>
                  <a:glow rad="228600">
                    <a:schemeClr val="tx1">
                      <a:alpha val="40000"/>
                    </a:schemeClr>
                  </a:glow>
                  <a:outerShdw blurRad="38100" dist="38100" dir="2700000" algn="tl">
                    <a:srgbClr val="000000">
                      <a:alpha val="43137"/>
                    </a:srgbClr>
                  </a:outerShdw>
                </a:effectLst>
                <a:latin typeface="Cooper Black" pitchFamily="18" charset="0"/>
              </a:rPr>
              <a:t>“Recreation”</a:t>
            </a:r>
            <a:endParaRPr lang="en-US" sz="9600" b="1" cap="none" spc="600" dirty="0">
              <a:ln w="12700" cmpd="sng">
                <a:solidFill>
                  <a:schemeClr val="accent6">
                    <a:satMod val="120000"/>
                    <a:shade val="80000"/>
                  </a:schemeClr>
                </a:solidFill>
                <a:prstDash val="solid"/>
              </a:ln>
              <a:solidFill>
                <a:srgbClr val="FF0000"/>
              </a:solidFill>
              <a:effectLst>
                <a:glow rad="228600">
                  <a:schemeClr val="tx1">
                    <a:alpha val="40000"/>
                  </a:schemeClr>
                </a:glow>
                <a:outerShdw blurRad="38100" dist="38100" dir="2700000" algn="tl">
                  <a:srgbClr val="000000">
                    <a:alpha val="43137"/>
                  </a:srgbClr>
                </a:outerShdw>
              </a:effectLst>
              <a:latin typeface="Cooper Black" pitchFamily="18" charset="0"/>
            </a:endParaRPr>
          </a:p>
        </p:txBody>
      </p:sp>
    </p:spTree>
    <p:extLst>
      <p:ext uri="{BB962C8B-B14F-4D97-AF65-F5344CB8AC3E}">
        <p14:creationId xmlns:p14="http://schemas.microsoft.com/office/powerpoint/2010/main" val="21988004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80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0" fill="hold"/>
                                        <p:tgtEl>
                                          <p:spTgt spid="11"/>
                                        </p:tgtEl>
                                        <p:attrNameLst>
                                          <p:attrName>ppt_w</p:attrName>
                                        </p:attrNameLst>
                                      </p:cBhvr>
                                      <p:tavLst>
                                        <p:tav tm="0">
                                          <p:val>
                                            <p:fltVal val="0"/>
                                          </p:val>
                                        </p:tav>
                                        <p:tav tm="100000">
                                          <p:val>
                                            <p:strVal val="#ppt_w"/>
                                          </p:val>
                                        </p:tav>
                                      </p:tavLst>
                                    </p:anim>
                                    <p:anim calcmode="lin" valueType="num">
                                      <p:cBhvr>
                                        <p:cTn id="24" dur="5000" fill="hold"/>
                                        <p:tgtEl>
                                          <p:spTgt spid="11"/>
                                        </p:tgtEl>
                                        <p:attrNameLst>
                                          <p:attrName>ppt_h</p:attrName>
                                        </p:attrNameLst>
                                      </p:cBhvr>
                                      <p:tavLst>
                                        <p:tav tm="0">
                                          <p:val>
                                            <p:fltVal val="0"/>
                                          </p:val>
                                        </p:tav>
                                        <p:tav tm="100000">
                                          <p:val>
                                            <p:strVal val="#ppt_h"/>
                                          </p:val>
                                        </p:tav>
                                      </p:tavLst>
                                    </p:anim>
                                    <p:animEffect transition="in" filter="fade">
                                      <p:cBhvr>
                                        <p:cTn id="25"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1" y="0"/>
            <a:ext cx="9144001" cy="6913245"/>
            <a:chOff x="-1" y="0"/>
            <a:chExt cx="9144001" cy="6913245"/>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609600"/>
              <a:ext cx="9139381" cy="6303645"/>
            </a:xfrm>
            <a:prstGeom prst="rect">
              <a:avLst/>
            </a:prstGeom>
          </p:spPr>
        </p:pic>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0" y="0"/>
            <a:ext cx="6247224" cy="923330"/>
          </a:xfrm>
          <a:prstGeom prst="rect">
            <a:avLst/>
          </a:prstGeom>
          <a:noFill/>
        </p:spPr>
        <p:txBody>
          <a:bodyPr wrap="none" lIns="91440" tIns="45720" rIns="91440" bIns="45720">
            <a:spAutoFit/>
          </a:bodyPr>
          <a:lstStyle/>
          <a:p>
            <a:pPr algn="ctr"/>
            <a:r>
              <a:rPr lang="en-US" sz="5400" b="1" cap="none" spc="6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Monotype Corsiva" pitchFamily="66" charset="0"/>
              </a:rPr>
              <a:t>What is Gambling?</a:t>
            </a:r>
            <a:endParaRPr lang="en-US" sz="5400" b="1" cap="none" spc="60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latin typeface="Monotype Corsiva" pitchFamily="66" charset="0"/>
            </a:endParaRPr>
          </a:p>
        </p:txBody>
      </p:sp>
      <p:sp>
        <p:nvSpPr>
          <p:cNvPr id="7" name="TextBox 6"/>
          <p:cNvSpPr txBox="1"/>
          <p:nvPr/>
        </p:nvSpPr>
        <p:spPr>
          <a:xfrm>
            <a:off x="3123612" y="868740"/>
            <a:ext cx="6015768" cy="1569660"/>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Arial" pitchFamily="34" charset="0"/>
                <a:cs typeface="Arial" pitchFamily="34" charset="0"/>
              </a:rPr>
              <a:t>Not merely “chance” (Ecclesiastes 9:11)</a:t>
            </a:r>
          </a:p>
          <a:p>
            <a:pPr marL="342900" indent="-342900">
              <a:buFont typeface="Wingdings" pitchFamily="2" charset="2"/>
              <a:buChar char="ü"/>
            </a:pPr>
            <a:r>
              <a:rPr lang="en-US" sz="2400" b="1" dirty="0" smtClean="0">
                <a:effectLst>
                  <a:outerShdw blurRad="38100" dist="38100" dir="2700000" algn="tl">
                    <a:srgbClr val="000000">
                      <a:alpha val="43137"/>
                    </a:srgbClr>
                  </a:outerShdw>
                </a:effectLst>
                <a:latin typeface="Arial" pitchFamily="34" charset="0"/>
                <a:cs typeface="Arial" pitchFamily="34" charset="0"/>
              </a:rPr>
              <a:t>Farmer planting crops!</a:t>
            </a:r>
          </a:p>
          <a:p>
            <a:pPr marL="342900" indent="-342900">
              <a:buFont typeface="Wingdings" pitchFamily="2" charset="2"/>
              <a:buChar char="ü"/>
            </a:pPr>
            <a:r>
              <a:rPr lang="en-US" sz="2400" b="1" dirty="0" smtClean="0">
                <a:effectLst>
                  <a:outerShdw blurRad="38100" dist="38100" dir="2700000" algn="tl">
                    <a:srgbClr val="000000">
                      <a:alpha val="43137"/>
                    </a:srgbClr>
                  </a:outerShdw>
                </a:effectLst>
                <a:latin typeface="Arial" pitchFamily="34" charset="0"/>
                <a:cs typeface="Arial" pitchFamily="34" charset="0"/>
              </a:rPr>
              <a:t>Investing in business / stocks!</a:t>
            </a:r>
          </a:p>
          <a:p>
            <a:pPr marL="342900" indent="-342900">
              <a:buFont typeface="Wingdings" pitchFamily="2" charset="2"/>
              <a:buChar char="ü"/>
            </a:pPr>
            <a:r>
              <a:rPr lang="en-US" sz="2400" b="1" dirty="0" smtClean="0">
                <a:effectLst>
                  <a:outerShdw blurRad="38100" dist="38100" dir="2700000" algn="tl">
                    <a:srgbClr val="000000">
                      <a:alpha val="43137"/>
                    </a:srgbClr>
                  </a:outerShdw>
                </a:effectLst>
                <a:latin typeface="Arial" pitchFamily="34" charset="0"/>
                <a:cs typeface="Arial" pitchFamily="34" charset="0"/>
              </a:rPr>
              <a:t>Driving a car—flying in an airplane!</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t="6208" b="22337"/>
          <a:stretch/>
        </p:blipFill>
        <p:spPr>
          <a:xfrm>
            <a:off x="7086600" y="12677"/>
            <a:ext cx="1905000" cy="1821305"/>
          </a:xfrm>
          <a:prstGeom prst="ellipse">
            <a:avLst/>
          </a:prstGeom>
          <a:ln>
            <a:noFill/>
          </a:ln>
          <a:effectLst>
            <a:softEdge rad="112500"/>
          </a:effectLst>
        </p:spPr>
      </p:pic>
      <p:sp>
        <p:nvSpPr>
          <p:cNvPr id="9" name="Rectangular Callout 8"/>
          <p:cNvSpPr/>
          <p:nvPr/>
        </p:nvSpPr>
        <p:spPr>
          <a:xfrm>
            <a:off x="3088635" y="990600"/>
            <a:ext cx="3997965" cy="1371600"/>
          </a:xfrm>
          <a:prstGeom prst="wedgeRectCallout">
            <a:avLst>
              <a:gd name="adj1" fmla="val 59432"/>
              <a:gd name="adj2" fmla="val -89725"/>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“The act of risking what is yours in order to get that which belongs to another with nothing given in return.”</a:t>
            </a:r>
          </a:p>
        </p:txBody>
      </p:sp>
    </p:spTree>
    <p:extLst>
      <p:ext uri="{BB962C8B-B14F-4D97-AF65-F5344CB8AC3E}">
        <p14:creationId xmlns:p14="http://schemas.microsoft.com/office/powerpoint/2010/main" val="15726361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anim calcmode="lin" valueType="num">
                                      <p:cBhvr>
                                        <p:cTn id="11" dur="2000" fill="hold"/>
                                        <p:tgtEl>
                                          <p:spTgt spid="6"/>
                                        </p:tgtEl>
                                        <p:attrNameLst>
                                          <p:attrName>ppt_x</p:attrName>
                                        </p:attrNameLst>
                                      </p:cBhvr>
                                      <p:tavLst>
                                        <p:tav tm="0">
                                          <p:val>
                                            <p:strVal val="#ppt_x"/>
                                          </p:val>
                                        </p:tav>
                                        <p:tav tm="100000">
                                          <p:val>
                                            <p:strVal val="#ppt_x"/>
                                          </p:val>
                                        </p:tav>
                                      </p:tavLst>
                                    </p:anim>
                                    <p:anim calcmode="lin" valueType="num">
                                      <p:cBhvr>
                                        <p:cTn id="12" dur="2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20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wipe(left)">
                                      <p:cBhvr>
                                        <p:cTn id="32" dur="2000"/>
                                        <p:tgtEl>
                                          <p:spTgt spid="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7">
                                            <p:txEl>
                                              <p:pRg st="0" end="0"/>
                                            </p:txEl>
                                          </p:spTgt>
                                        </p:tgtEl>
                                      </p:cBhvr>
                                    </p:animEffect>
                                    <p:set>
                                      <p:cBhvr>
                                        <p:cTn id="37" dur="1" fill="hold">
                                          <p:stCondLst>
                                            <p:cond delay="1999"/>
                                          </p:stCondLst>
                                        </p:cTn>
                                        <p:tgtEl>
                                          <p:spTgt spid="7">
                                            <p:txEl>
                                              <p:pRg st="0" end="0"/>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7">
                                            <p:txEl>
                                              <p:pRg st="1" end="1"/>
                                            </p:txEl>
                                          </p:spTgt>
                                        </p:tgtEl>
                                      </p:cBhvr>
                                    </p:animEffect>
                                    <p:set>
                                      <p:cBhvr>
                                        <p:cTn id="40" dur="1" fill="hold">
                                          <p:stCondLst>
                                            <p:cond delay="1999"/>
                                          </p:stCondLst>
                                        </p:cTn>
                                        <p:tgtEl>
                                          <p:spTgt spid="7">
                                            <p:txEl>
                                              <p:pRg st="1" end="1"/>
                                            </p:txEl>
                                          </p:spTgt>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7">
                                            <p:txEl>
                                              <p:pRg st="2" end="2"/>
                                            </p:txEl>
                                          </p:spTgt>
                                        </p:tgtEl>
                                      </p:cBhvr>
                                    </p:animEffect>
                                    <p:set>
                                      <p:cBhvr>
                                        <p:cTn id="43" dur="1" fill="hold">
                                          <p:stCondLst>
                                            <p:cond delay="1999"/>
                                          </p:stCondLst>
                                        </p:cTn>
                                        <p:tgtEl>
                                          <p:spTgt spid="7">
                                            <p:txEl>
                                              <p:pRg st="2" end="2"/>
                                            </p:txEl>
                                          </p:spTgt>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7">
                                            <p:txEl>
                                              <p:pRg st="3" end="3"/>
                                            </p:txEl>
                                          </p:spTgt>
                                        </p:tgtEl>
                                      </p:cBhvr>
                                    </p:animEffect>
                                    <p:set>
                                      <p:cBhvr>
                                        <p:cTn id="46" dur="1" fill="hold">
                                          <p:stCondLst>
                                            <p:cond delay="1999"/>
                                          </p:stCondLst>
                                        </p:cTn>
                                        <p:tgtEl>
                                          <p:spTgt spid="7">
                                            <p:txEl>
                                              <p:pRg st="3" end="3"/>
                                            </p:txEl>
                                          </p:spTgt>
                                        </p:tgtEl>
                                        <p:attrNameLst>
                                          <p:attrName>style.visibility</p:attrName>
                                        </p:attrNameLst>
                                      </p:cBhvr>
                                      <p:to>
                                        <p:strVal val="hidden"/>
                                      </p:to>
                                    </p:set>
                                  </p:childTnLst>
                                </p:cTn>
                              </p:par>
                              <p:par>
                                <p:cTn id="47" presetID="53" presetClass="entr" presetSubtype="16"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2000" fill="hold"/>
                                        <p:tgtEl>
                                          <p:spTgt spid="8"/>
                                        </p:tgtEl>
                                        <p:attrNameLst>
                                          <p:attrName>ppt_w</p:attrName>
                                        </p:attrNameLst>
                                      </p:cBhvr>
                                      <p:tavLst>
                                        <p:tav tm="0">
                                          <p:val>
                                            <p:fltVal val="0"/>
                                          </p:val>
                                        </p:tav>
                                        <p:tav tm="100000">
                                          <p:val>
                                            <p:strVal val="#ppt_w"/>
                                          </p:val>
                                        </p:tav>
                                      </p:tavLst>
                                    </p:anim>
                                    <p:anim calcmode="lin" valueType="num">
                                      <p:cBhvr>
                                        <p:cTn id="50" dur="2000" fill="hold"/>
                                        <p:tgtEl>
                                          <p:spTgt spid="8"/>
                                        </p:tgtEl>
                                        <p:attrNameLst>
                                          <p:attrName>ppt_h</p:attrName>
                                        </p:attrNameLst>
                                      </p:cBhvr>
                                      <p:tavLst>
                                        <p:tav tm="0">
                                          <p:val>
                                            <p:fltVal val="0"/>
                                          </p:val>
                                        </p:tav>
                                        <p:tav tm="100000">
                                          <p:val>
                                            <p:strVal val="#ppt_h"/>
                                          </p:val>
                                        </p:tav>
                                      </p:tavLst>
                                    </p:anim>
                                    <p:animEffect transition="in" filter="fade">
                                      <p:cBhvr>
                                        <p:cTn id="51" dur="2000"/>
                                        <p:tgtEl>
                                          <p:spTgt spid="8"/>
                                        </p:tgtEl>
                                      </p:cBhvr>
                                    </p:animEffect>
                                  </p:childTnLst>
                                </p:cTn>
                              </p:par>
                            </p:childTnLst>
                          </p:cTn>
                        </p:par>
                        <p:par>
                          <p:cTn id="52" fill="hold">
                            <p:stCondLst>
                              <p:cond delay="2000"/>
                            </p:stCondLst>
                            <p:childTnLst>
                              <p:par>
                                <p:cTn id="53" presetID="22" presetClass="entr" presetSubtype="1"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up)">
                                      <p:cBhvr>
                                        <p:cTn id="5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bldLvl="5"/>
      <p:bldP spid="7" grpId="1" build="allAtOnce"/>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Rectangle 2"/>
          <p:cNvSpPr/>
          <p:nvPr/>
        </p:nvSpPr>
        <p:spPr>
          <a:xfrm>
            <a:off x="0" y="0"/>
            <a:ext cx="6247224" cy="923330"/>
          </a:xfrm>
          <a:prstGeom prst="rect">
            <a:avLst/>
          </a:prstGeom>
          <a:noFill/>
        </p:spPr>
        <p:txBody>
          <a:bodyPr wrap="none" lIns="91440" tIns="45720" rIns="91440" bIns="45720">
            <a:spAutoFit/>
          </a:bodyPr>
          <a:lstStyle/>
          <a:p>
            <a:pPr algn="ctr"/>
            <a:r>
              <a:rPr lang="en-US" sz="5400" b="1" cap="none" spc="6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latin typeface="Monotype Corsiva" pitchFamily="66" charset="0"/>
              </a:rPr>
              <a:t>What is Gambling?</a:t>
            </a:r>
            <a:endParaRPr lang="en-US" sz="5400" b="1" cap="none" spc="6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2060"/>
              </a:solidFill>
              <a:effectLst>
                <a:outerShdw blurRad="41275" dist="12700" dir="12000000" algn="tl" rotWithShape="0">
                  <a:srgbClr val="000000">
                    <a:alpha val="40000"/>
                  </a:srgbClr>
                </a:outerShdw>
              </a:effectLst>
              <a:latin typeface="Monotype Corsiva" pitchFamily="66" charset="0"/>
            </a:endParaRPr>
          </a:p>
        </p:txBody>
      </p:sp>
      <p:pic>
        <p:nvPicPr>
          <p:cNvPr id="4" name="Picture 4" descr="http://www.wpromote.com/blog/wp-content/uploads/2008/08/red-dice-online-casino-gamblin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7788" y="113674"/>
            <a:ext cx="2171564" cy="1105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066800"/>
            <a:ext cx="8763000" cy="5909310"/>
          </a:xfrm>
          <a:prstGeom prst="rect">
            <a:avLst/>
          </a:prstGeom>
          <a:noFill/>
        </p:spPr>
        <p:txBody>
          <a:bodyPr wrap="square" rtlCol="0">
            <a:spAutoFit/>
          </a:bodyPr>
          <a:lstStyle/>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outcome of sporting events</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fall of the cards</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alignment of the slots</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roll of the dice</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numbers selected in the lottery</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Betting on the results of the scratch off</a:t>
            </a:r>
          </a:p>
          <a:p>
            <a:pPr marL="285750" indent="-285750">
              <a:lnSpc>
                <a:spcPct val="150000"/>
              </a:lnSpc>
              <a:buClr>
                <a:srgbClr val="FF0000"/>
              </a:buClr>
              <a:buSzPct val="125000"/>
              <a:buFont typeface="Wingdings 2" pitchFamily="18" charset="2"/>
              <a:buChar char=""/>
            </a:pPr>
            <a:r>
              <a:rPr lang="en-US" sz="3600" b="1" dirty="0" smtClean="0">
                <a:effectLst>
                  <a:outerShdw blurRad="38100" dist="38100" dir="2700000" algn="tl">
                    <a:srgbClr val="000000">
                      <a:alpha val="43137"/>
                    </a:srgbClr>
                  </a:outerShdw>
                </a:effectLst>
                <a:latin typeface="Aparajita" pitchFamily="34" charset="0"/>
                <a:cs typeface="Aparajita" pitchFamily="34" charset="0"/>
              </a:rPr>
              <a:t>Super Bowl pools / playing golf for $1 per hole</a:t>
            </a:r>
          </a:p>
        </p:txBody>
      </p:sp>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1491" y="1828800"/>
            <a:ext cx="2077861" cy="91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028013"/>
            <a:ext cx="1977882" cy="1584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0381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2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2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2000">
              <a:schemeClr val="tx1"/>
            </a:gs>
            <a:gs pos="0">
              <a:srgbClr val="FF0000"/>
            </a:gs>
            <a:gs pos="54000">
              <a:schemeClr val="tx1"/>
            </a:gs>
            <a:gs pos="100000">
              <a:srgbClr val="FF0000"/>
            </a:gs>
          </a:gsLst>
          <a:lin ang="54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617" t="6305" r="6632" b="22677"/>
          <a:stretch/>
        </p:blipFill>
        <p:spPr>
          <a:xfrm>
            <a:off x="5867400" y="0"/>
            <a:ext cx="3276600" cy="2199632"/>
          </a:xfrm>
          <a:prstGeom prst="ellipse">
            <a:avLst/>
          </a:prstGeom>
          <a:ln>
            <a:noFill/>
          </a:ln>
          <a:effectLst>
            <a:softEdge rad="112500"/>
          </a:effectLst>
        </p:spPr>
      </p:pic>
      <p:sp>
        <p:nvSpPr>
          <p:cNvPr id="6" name="Rectangle 5"/>
          <p:cNvSpPr/>
          <p:nvPr/>
        </p:nvSpPr>
        <p:spPr>
          <a:xfrm>
            <a:off x="0" y="0"/>
            <a:ext cx="5711628" cy="1107996"/>
          </a:xfrm>
          <a:prstGeom prst="rect">
            <a:avLst/>
          </a:prstGeom>
          <a:solidFill>
            <a:schemeClr val="tx1"/>
          </a:solidFill>
          <a:effectLst>
            <a:glow rad="228600">
              <a:schemeClr val="accent2">
                <a:satMod val="175000"/>
                <a:alpha val="40000"/>
              </a:schemeClr>
            </a:glow>
            <a:softEdge rad="63500"/>
          </a:effectLst>
        </p:spPr>
        <p:txBody>
          <a:bodyPr wrap="none" lIns="91440" tIns="45720" rIns="91440" bIns="45720">
            <a:spAutoFit/>
          </a:bodyPr>
          <a:lstStyle/>
          <a:p>
            <a:pPr algn="ctr"/>
            <a:r>
              <a:rPr lang="en-US" sz="6600" b="1" cap="none" spc="0" dirty="0" smtClean="0">
                <a:ln w="31550" cmpd="sng">
                  <a:solidFill>
                    <a:schemeClr val="tx1"/>
                  </a:solidFill>
                  <a:prstDash val="solid"/>
                </a:ln>
                <a:solidFill>
                  <a:srgbClr val="FFFF00"/>
                </a:solidFill>
                <a:effectLst>
                  <a:outerShdw blurRad="41275" dist="12700" dir="12000000" algn="tl" rotWithShape="0">
                    <a:srgbClr val="000000">
                      <a:alpha val="40000"/>
                    </a:srgbClr>
                  </a:outerShdw>
                </a:effectLst>
                <a:latin typeface="Footlight MT Light" pitchFamily="18" charset="0"/>
              </a:rPr>
              <a:t>All Gambling is:</a:t>
            </a:r>
            <a:endParaRPr lang="en-US" sz="6600" b="1" cap="none" spc="0" dirty="0">
              <a:ln w="31550" cmpd="sng">
                <a:solidFill>
                  <a:schemeClr val="tx1"/>
                </a:solidFill>
                <a:prstDash val="solid"/>
              </a:ln>
              <a:solidFill>
                <a:srgbClr val="FFFF00"/>
              </a:solidFill>
              <a:effectLst>
                <a:outerShdw blurRad="41275" dist="12700" dir="12000000" algn="tl" rotWithShape="0">
                  <a:srgbClr val="000000">
                    <a:alpha val="40000"/>
                  </a:srgbClr>
                </a:outerShdw>
              </a:effectLst>
              <a:latin typeface="Footlight MT Light" pitchFamily="18" charset="0"/>
            </a:endParaRPr>
          </a:p>
        </p:txBody>
      </p:sp>
      <p:cxnSp>
        <p:nvCxnSpPr>
          <p:cNvPr id="8" name="Straight Connector 7"/>
          <p:cNvCxnSpPr/>
          <p:nvPr/>
        </p:nvCxnSpPr>
        <p:spPr>
          <a:xfrm>
            <a:off x="1447800" y="914400"/>
            <a:ext cx="27432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1447800" y="1099816"/>
            <a:ext cx="4419600" cy="818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2133600"/>
            <a:ext cx="8839200" cy="4267515"/>
          </a:xfrm>
          <a:prstGeom prst="rect">
            <a:avLst/>
          </a:prstGeom>
          <a:noFill/>
        </p:spPr>
        <p:txBody>
          <a:bodyPr wrap="square" rtlCol="0">
            <a:spAutoFit/>
          </a:bodyPr>
          <a:lstStyle/>
          <a:p>
            <a:pPr>
              <a:lnSpc>
                <a:spcPct val="200000"/>
              </a:lnSpc>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is driven by the Love of Money (Greed)</a:t>
            </a:r>
          </a:p>
          <a:p>
            <a:pPr>
              <a:lnSpc>
                <a:spcPct val="200000"/>
              </a:lnSpc>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is Stealing “by consent”</a:t>
            </a:r>
          </a:p>
          <a:p>
            <a:pPr>
              <a:lnSpc>
                <a:spcPct val="200000"/>
              </a:lnSpc>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encourages poor Stewardship</a:t>
            </a:r>
          </a:p>
          <a:p>
            <a:pPr>
              <a:lnSpc>
                <a:spcPct val="200000"/>
              </a:lnSpc>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disregards the command to Love your Neighbor</a:t>
            </a:r>
          </a:p>
          <a:p>
            <a:pPr>
              <a:lnSpc>
                <a:spcPct val="200000"/>
              </a:lnSpc>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It destroys the scriptural “work ethic”</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3012401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p:stCondLst>
                              <p:cond delay="4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ppt_x</p:attrName>
                                        </p:attrNameLst>
                                      </p:cBhvr>
                                      <p:tavLst>
                                        <p:tav tm="0">
                                          <p:val>
                                            <p:strVal val="#ppt_x"/>
                                          </p:val>
                                        </p:tav>
                                        <p:tav tm="100000">
                                          <p:val>
                                            <p:strVal val="#ppt_x"/>
                                          </p:val>
                                        </p:tav>
                                      </p:tavLst>
                                    </p:anim>
                                    <p:anim calcmode="lin" valueType="num">
                                      <p:cBhvr>
                                        <p:cTn id="17"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20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wipe(left)">
                                      <p:cBhvr>
                                        <p:cTn id="27" dur="2000"/>
                                        <p:tgtEl>
                                          <p:spTgt spid="1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2" end="2"/>
                                            </p:txEl>
                                          </p:spTgt>
                                        </p:tgtEl>
                                        <p:attrNameLst>
                                          <p:attrName>style.visibility</p:attrName>
                                        </p:attrNameLst>
                                      </p:cBhvr>
                                      <p:to>
                                        <p:strVal val="visible"/>
                                      </p:to>
                                    </p:set>
                                    <p:animEffect transition="in" filter="wipe(left)">
                                      <p:cBhvr>
                                        <p:cTn id="32" dur="2000"/>
                                        <p:tgtEl>
                                          <p:spTgt spid="11">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wipe(left)">
                                      <p:cBhvr>
                                        <p:cTn id="37" dur="2000"/>
                                        <p:tgtEl>
                                          <p:spTgt spid="1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left)">
                                      <p:cBhvr>
                                        <p:cTn id="42" dur="2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442</Words>
  <Application>Microsoft Office PowerPoint</Application>
  <PresentationFormat>On-screen Show (4:3)</PresentationFormat>
  <Paragraphs>46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Monotype Corsiva</vt:lpstr>
      <vt:lpstr>Footlight MT Light</vt:lpstr>
      <vt:lpstr>Aparajita</vt:lpstr>
      <vt:lpstr>Cooper Black</vt:lpstr>
      <vt:lpstr>Calibri</vt:lpstr>
      <vt:lpstr>Wingdings 2</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 Bronger</dc:creator>
  <cp:lastModifiedBy>AUDIOROOM</cp:lastModifiedBy>
  <cp:revision>23</cp:revision>
  <dcterms:created xsi:type="dcterms:W3CDTF">2012-10-30T13:00:33Z</dcterms:created>
  <dcterms:modified xsi:type="dcterms:W3CDTF">2012-11-11T23:05:37Z</dcterms:modified>
</cp:coreProperties>
</file>