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58" r:id="rId6"/>
    <p:sldId id="260" r:id="rId7"/>
    <p:sldId id="259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91C2-6432-4F36-BE9B-BC4B7CEEB6C6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FC3D-10A9-4383-AF9D-5864FF39C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401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91C2-6432-4F36-BE9B-BC4B7CEEB6C6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FC3D-10A9-4383-AF9D-5864FF39C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0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91C2-6432-4F36-BE9B-BC4B7CEEB6C6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FC3D-10A9-4383-AF9D-5864FF39C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58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91C2-6432-4F36-BE9B-BC4B7CEEB6C6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FC3D-10A9-4383-AF9D-5864FF39C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5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91C2-6432-4F36-BE9B-BC4B7CEEB6C6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FC3D-10A9-4383-AF9D-5864FF39C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136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91C2-6432-4F36-BE9B-BC4B7CEEB6C6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FC3D-10A9-4383-AF9D-5864FF39C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9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91C2-6432-4F36-BE9B-BC4B7CEEB6C6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FC3D-10A9-4383-AF9D-5864FF39C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7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91C2-6432-4F36-BE9B-BC4B7CEEB6C6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FC3D-10A9-4383-AF9D-5864FF39C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7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91C2-6432-4F36-BE9B-BC4B7CEEB6C6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FC3D-10A9-4383-AF9D-5864FF39C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3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91C2-6432-4F36-BE9B-BC4B7CEEB6C6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FC3D-10A9-4383-AF9D-5864FF39C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6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91C2-6432-4F36-BE9B-BC4B7CEEB6C6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FC3D-10A9-4383-AF9D-5864FF39C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85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F91C2-6432-4F36-BE9B-BC4B7CEEB6C6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4FC3D-10A9-4383-AF9D-5864FF39C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05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30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4024"/>
            <a:ext cx="9144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At that time the disciples came to Jesus, saying, who then is greatest in the kingdom of heaven? </a:t>
            </a:r>
            <a:r>
              <a:rPr lang="en-US" sz="2600" b="1" i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2 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Then Jesus called a little child to Him, set him in the midst of them, </a:t>
            </a:r>
            <a:r>
              <a:rPr lang="en-US" sz="2600" b="1" i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600" b="1" baseline="30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and said, assuredly, I say to you, unless you are converted and become as little children, you will by no means enter the kingdom of heaven. </a:t>
            </a:r>
            <a:r>
              <a:rPr lang="en-US" sz="2600" b="1" i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4 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Therefore whoever humbles himself as this little child is the greatest in the kingdom of heaven. </a:t>
            </a:r>
            <a:r>
              <a:rPr lang="en-US" sz="2600" b="1" i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600" b="1" baseline="30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Whoever receives one little child like this in My name receives Me. </a:t>
            </a:r>
            <a:r>
              <a:rPr lang="en-US" sz="2600" b="1" i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6 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Whoever causes one of these little ones who believe in Me to sin, it would be better for him if a millstone were hung around his neck, and he were drowned in the depth of the sea. </a:t>
            </a:r>
            <a:r>
              <a:rPr lang="en-US" sz="2600" b="1" i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2600" b="1" baseline="30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Woe to the world because of offenses! For offenses must come, but woe to that man by whom the offense comes!</a:t>
            </a:r>
          </a:p>
        </p:txBody>
      </p:sp>
      <p:sp>
        <p:nvSpPr>
          <p:cNvPr id="3" name="Rectangle 2"/>
          <p:cNvSpPr/>
          <p:nvPr/>
        </p:nvSpPr>
        <p:spPr>
          <a:xfrm>
            <a:off x="1630487" y="12379"/>
            <a:ext cx="5871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6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Matthew 18:1-7</a:t>
            </a:r>
            <a:endParaRPr lang="en-US" sz="5400" b="1" cap="none" spc="6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269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431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142105" y="85082"/>
            <a:ext cx="6859790" cy="6772918"/>
            <a:chOff x="1142105" y="85082"/>
            <a:chExt cx="6859790" cy="677291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2418"/>
            <a:stretch/>
          </p:blipFill>
          <p:spPr>
            <a:xfrm>
              <a:off x="1142105" y="85082"/>
              <a:ext cx="6859790" cy="677291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916" t="30506" b="61981"/>
            <a:stretch/>
          </p:blipFill>
          <p:spPr>
            <a:xfrm>
              <a:off x="1142105" y="103256"/>
              <a:ext cx="1076988" cy="535258"/>
            </a:xfrm>
            <a:prstGeom prst="rect">
              <a:avLst/>
            </a:prstGeom>
          </p:spPr>
        </p:pic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146" y="94169"/>
            <a:ext cx="7719708" cy="675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35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100000">
              <a:srgbClr val="858991"/>
            </a:gs>
            <a:gs pos="76000">
              <a:srgbClr val="414347"/>
            </a:gs>
            <a:gs pos="58000">
              <a:srgbClr val="1A1B1C"/>
            </a:gs>
            <a:gs pos="43000">
              <a:schemeClr val="tx1"/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886" y="13652"/>
            <a:ext cx="4886546" cy="68443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76800" y="1689080"/>
            <a:ext cx="419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chemeClr val="bg1"/>
                </a:solidFill>
                <a:latin typeface="Monotype Corsiva" pitchFamily="66" charset="0"/>
                <a:cs typeface="Arial" pitchFamily="34" charset="0"/>
              </a:rPr>
              <a:t>I say to you, unless you are converted and become as little children, you will by no means enter the kingdom of heaven.</a:t>
            </a:r>
            <a:endParaRPr lang="en-US" sz="3600" i="1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20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100000">
              <a:srgbClr val="858991"/>
            </a:gs>
            <a:gs pos="76000">
              <a:srgbClr val="414347"/>
            </a:gs>
            <a:gs pos="58000">
              <a:srgbClr val="1A1B1C"/>
            </a:gs>
            <a:gs pos="43000">
              <a:schemeClr val="tx1"/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76800" y="1689080"/>
            <a:ext cx="419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chemeClr val="bg1"/>
                </a:solidFill>
                <a:latin typeface="Monotype Corsiva" pitchFamily="66" charset="0"/>
                <a:cs typeface="Arial" pitchFamily="34" charset="0"/>
              </a:rPr>
              <a:t>I say to you, unless you are converted and become as little children, you will by no means enter the kingdom of heaven.</a:t>
            </a:r>
            <a:endParaRPr lang="en-US" sz="3600" i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572000" y="1718217"/>
            <a:ext cx="4577062" cy="3429000"/>
            <a:chOff x="609600" y="152400"/>
            <a:chExt cx="4577062" cy="34290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" y="152400"/>
              <a:ext cx="4577062" cy="3429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 rot="20334573">
              <a:off x="1563322" y="1601740"/>
              <a:ext cx="356860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rgbClr val="FFFF00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Teachable</a:t>
              </a:r>
              <a:endParaRPr lang="en-US" sz="5400" b="1" cap="none" spc="0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572000" y="1524000"/>
            <a:ext cx="4572001" cy="3810003"/>
            <a:chOff x="4572000" y="3047997"/>
            <a:chExt cx="4572001" cy="3810003"/>
          </a:xfrm>
        </p:grpSpPr>
        <p:grpSp>
          <p:nvGrpSpPr>
            <p:cNvPr id="13" name="Group 12"/>
            <p:cNvGrpSpPr/>
            <p:nvPr/>
          </p:nvGrpSpPr>
          <p:grpSpPr>
            <a:xfrm>
              <a:off x="4572000" y="3047997"/>
              <a:ext cx="4572001" cy="3810003"/>
              <a:chOff x="4572000" y="3047997"/>
              <a:chExt cx="4572001" cy="3810003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93824"/>
              <a:stretch/>
            </p:blipFill>
            <p:spPr>
              <a:xfrm>
                <a:off x="4572000" y="3047997"/>
                <a:ext cx="762000" cy="3810001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5402"/>
              <a:stretch/>
            </p:blipFill>
            <p:spPr>
              <a:xfrm>
                <a:off x="8686801" y="3047999"/>
                <a:ext cx="457200" cy="3810001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91668" y="3047998"/>
                <a:ext cx="4001371" cy="3810001"/>
              </a:xfrm>
              <a:prstGeom prst="rect">
                <a:avLst/>
              </a:prstGeom>
            </p:spPr>
          </p:pic>
        </p:grpSp>
        <p:sp>
          <p:nvSpPr>
            <p:cNvPr id="14" name="Rectangle 13"/>
            <p:cNvSpPr/>
            <p:nvPr/>
          </p:nvSpPr>
          <p:spPr>
            <a:xfrm rot="20334573">
              <a:off x="5899846" y="4281202"/>
              <a:ext cx="321434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6">
                        <a:lumMod val="75000"/>
                      </a:schemeClr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Obedient</a:t>
              </a:r>
              <a:endParaRPr lang="en-US" sz="5400" b="1" cap="none" spc="0" dirty="0">
                <a:ln w="10541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528176" y="1676400"/>
            <a:ext cx="4612754" cy="3429000"/>
            <a:chOff x="4585616" y="3276600"/>
            <a:chExt cx="4612754" cy="3429000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0970"/>
            <a:stretch/>
          </p:blipFill>
          <p:spPr>
            <a:xfrm>
              <a:off x="4624511" y="3276600"/>
              <a:ext cx="4573859" cy="342900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 rot="20334573">
              <a:off x="4585616" y="3699925"/>
              <a:ext cx="294824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6">
                        <a:lumMod val="75000"/>
                      </a:schemeClr>
                    </a:solidFill>
                    <a:prstDash val="solid"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Trusting</a:t>
              </a:r>
              <a:endParaRPr lang="en-US" sz="5400" b="1" cap="none" spc="0" dirty="0">
                <a:ln w="10541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571999" y="1689079"/>
            <a:ext cx="4572001" cy="3644921"/>
            <a:chOff x="-1" y="1689079"/>
            <a:chExt cx="4572001" cy="3644921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31"/>
            <a:stretch/>
          </p:blipFill>
          <p:spPr>
            <a:xfrm>
              <a:off x="-1" y="1689079"/>
              <a:ext cx="4572001" cy="3644921"/>
            </a:xfrm>
            <a:prstGeom prst="rect">
              <a:avLst/>
            </a:prstGeom>
          </p:spPr>
        </p:pic>
        <p:sp>
          <p:nvSpPr>
            <p:cNvPr id="22" name="Rectangle 21"/>
            <p:cNvSpPr/>
            <p:nvPr/>
          </p:nvSpPr>
          <p:spPr>
            <a:xfrm rot="20334573">
              <a:off x="1817175" y="3682546"/>
              <a:ext cx="188705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rgbClr val="FFFF00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Loyal</a:t>
              </a:r>
              <a:endParaRPr lang="en-US" sz="5400" b="1" cap="none" spc="0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84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7 L -0.52917 0.00463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58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1969"/>
            <a:ext cx="3657600" cy="46892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" r="897" b="109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5105886" cy="1200329"/>
          </a:xfrm>
          <a:prstGeom prst="rect">
            <a:avLst/>
          </a:prstGeom>
          <a:solidFill>
            <a:schemeClr val="bg1"/>
          </a:solidFill>
          <a:effectLst>
            <a:softEdge rad="317500"/>
          </a:effectLst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7200" b="1" cap="none" spc="300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ucida Calligraphy" pitchFamily="66" charset="0"/>
              </a:rPr>
              <a:t>Humility</a:t>
            </a:r>
            <a:endParaRPr lang="en-US" sz="7200" b="1" cap="none" spc="300" dirty="0">
              <a:ln>
                <a:solidFill>
                  <a:schemeClr val="accent4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Lucida Calligraphy" pitchFamily="66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726473" y="4009787"/>
            <a:ext cx="6324600" cy="562213"/>
          </a:xfrm>
          <a:prstGeom prst="round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743200" y="3073096"/>
            <a:ext cx="6324600" cy="562213"/>
          </a:xfrm>
          <a:prstGeom prst="round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726473" y="4876800"/>
            <a:ext cx="6324600" cy="562213"/>
          </a:xfrm>
          <a:prstGeom prst="round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743200" y="5838587"/>
            <a:ext cx="6324600" cy="562213"/>
          </a:xfrm>
          <a:prstGeom prst="round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200" y="3076813"/>
            <a:ext cx="6400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Becoming poor in Spirit (Matthew 5:3)</a:t>
            </a:r>
          </a:p>
          <a:p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Becoming a Servant (Luke 22:26)</a:t>
            </a:r>
          </a:p>
          <a:p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Promoting of Others (Philippians 2:3)</a:t>
            </a:r>
          </a:p>
          <a:p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Going to the “Back of the Bus” (Luke 14:10)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4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10" grpId="0" animBg="1"/>
      <p:bldP spid="11" grpId="0" animBg="1"/>
      <p:bldP spid="5" grpId="0" uiExpand="1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6160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117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JRBRONGER</dc:creator>
  <cp:lastModifiedBy>Deacons Room</cp:lastModifiedBy>
  <cp:revision>12</cp:revision>
  <dcterms:created xsi:type="dcterms:W3CDTF">2013-05-31T11:56:21Z</dcterms:created>
  <dcterms:modified xsi:type="dcterms:W3CDTF">2013-06-02T12:57:09Z</dcterms:modified>
</cp:coreProperties>
</file>